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63" r:id="rId3"/>
    <p:sldId id="257" r:id="rId4"/>
    <p:sldId id="258" r:id="rId5"/>
    <p:sldId id="259" r:id="rId6"/>
    <p:sldId id="260" r:id="rId7"/>
    <p:sldId id="271" r:id="rId8"/>
    <p:sldId id="272" r:id="rId9"/>
    <p:sldId id="273" r:id="rId10"/>
    <p:sldId id="274" r:id="rId11"/>
    <p:sldId id="278" r:id="rId12"/>
  </p:sldIdLst>
  <p:sldSz cx="12192000" cy="6858000"/>
  <p:notesSz cx="6858000" cy="9144000"/>
  <p:embeddedFontLst>
    <p:embeddedFont>
      <p:font typeface="Aeonik" panose="020B0503030300000000" pitchFamily="34" charset="0"/>
      <p:regular r:id="rId14"/>
      <p:bold r:id="rId15"/>
    </p:embeddedFont>
    <p:embeddedFont>
      <p:font typeface="Montserrat" panose="00000500000000000000" pitchFamily="2" charset="0"/>
      <p:regular r:id="rId16"/>
    </p:embeddedFont>
    <p:embeddedFont>
      <p:font typeface="Montserrat Medium" panose="00000600000000000000" pitchFamily="2" charset="0"/>
      <p:regular r:id="rId17"/>
    </p:embeddedFont>
    <p:embeddedFont>
      <p:font typeface="Montserrat SemiBold" panose="00000700000000000000" pitchFamily="2" charset="0"/>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iJfsDgzlHkWiPhsTz5Rj1/4ndZb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DEBCF4-71D6-A8F0-EA7B-529D931E4615}" name="Francesca Sanderson" initials="FS" userId="S::Francesca.Sanderson@artsculturefinance.org::460fb632-6054-43f5-a73d-08ac54db3dc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7AB4"/>
    <a:srgbClr val="5AB574"/>
    <a:srgbClr val="E9CC57"/>
    <a:srgbClr val="E7C9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94660"/>
  </p:normalViewPr>
  <p:slideViewPr>
    <p:cSldViewPr snapToGrid="0">
      <p:cViewPr>
        <p:scale>
          <a:sx n="67" d="100"/>
          <a:sy n="67" d="100"/>
        </p:scale>
        <p:origin x="152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42" Type="http://schemas.openxmlformats.org/officeDocument/2006/relationships/viewProps" Target="viewProps.xml"/><Relationship Id="rId47"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46"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0" Type="http://customschemas.google.com/relationships/presentationmetadata" Target="metadata"/><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43" Type="http://schemas.openxmlformats.org/officeDocument/2006/relationships/theme" Target="theme/theme1.xml"/><Relationship Id="rId48"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A61C431A-BCBC-193D-6ECC-A0D843C9E66C}"/>
            </a:ext>
          </a:extLst>
        </p:cNvPr>
        <p:cNvGrpSpPr/>
        <p:nvPr/>
      </p:nvGrpSpPr>
      <p:grpSpPr>
        <a:xfrm>
          <a:off x="0" y="0"/>
          <a:ext cx="0" cy="0"/>
          <a:chOff x="0" y="0"/>
          <a:chExt cx="0" cy="0"/>
        </a:xfrm>
      </p:grpSpPr>
      <p:sp>
        <p:nvSpPr>
          <p:cNvPr id="92" name="Google Shape;92;p3:notes">
            <a:extLst>
              <a:ext uri="{FF2B5EF4-FFF2-40B4-BE49-F238E27FC236}">
                <a16:creationId xmlns:a16="http://schemas.microsoft.com/office/drawing/2014/main" id="{1D14AD25-E218-555B-88A7-DFC0725B6BE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3:notes">
            <a:extLst>
              <a:ext uri="{FF2B5EF4-FFF2-40B4-BE49-F238E27FC236}">
                <a16:creationId xmlns:a16="http://schemas.microsoft.com/office/drawing/2014/main" id="{711DFF40-6332-A57D-3B99-87BD0005111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82097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3:notes"/>
          <p:cNvSpPr txBox="1">
            <a:spLocks noGrp="1"/>
          </p:cNvSpPr>
          <p:nvPr>
            <p:ph type="body" idx="1"/>
          </p:nvPr>
        </p:nvSpPr>
        <p:spPr>
          <a:xfrm>
            <a:off x="685583" y="4400004"/>
            <a:ext cx="5486700" cy="3601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r>
              <a:rPr lang="en-GB"/>
              <a:t>Fran - this is the ask</a:t>
            </a:r>
            <a:endParaRPr/>
          </a:p>
        </p:txBody>
      </p:sp>
      <p:sp>
        <p:nvSpPr>
          <p:cNvPr id="364" name="Google Shape;36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3700A1A0-0867-BEC7-C6ED-A2B6FC4F1649}"/>
            </a:ext>
          </a:extLst>
        </p:cNvPr>
        <p:cNvGrpSpPr/>
        <p:nvPr/>
      </p:nvGrpSpPr>
      <p:grpSpPr>
        <a:xfrm>
          <a:off x="0" y="0"/>
          <a:ext cx="0" cy="0"/>
          <a:chOff x="0" y="0"/>
          <a:chExt cx="0" cy="0"/>
        </a:xfrm>
      </p:grpSpPr>
      <p:sp>
        <p:nvSpPr>
          <p:cNvPr id="92" name="Google Shape;92;p3:notes">
            <a:extLst>
              <a:ext uri="{FF2B5EF4-FFF2-40B4-BE49-F238E27FC236}">
                <a16:creationId xmlns:a16="http://schemas.microsoft.com/office/drawing/2014/main" id="{E6FCC055-BD50-D565-2AD4-B3F095FF2A3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3:notes">
            <a:extLst>
              <a:ext uri="{FF2B5EF4-FFF2-40B4-BE49-F238E27FC236}">
                <a16:creationId xmlns:a16="http://schemas.microsoft.com/office/drawing/2014/main" id="{C7DFBEA4-C9E6-A128-E3B3-D37D3E6488B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74580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692A700F-0C45-A6F0-6854-326A13007CA7}"/>
            </a:ext>
          </a:extLst>
        </p:cNvPr>
        <p:cNvGrpSpPr/>
        <p:nvPr/>
      </p:nvGrpSpPr>
      <p:grpSpPr>
        <a:xfrm>
          <a:off x="0" y="0"/>
          <a:ext cx="0" cy="0"/>
          <a:chOff x="0" y="0"/>
          <a:chExt cx="0" cy="0"/>
        </a:xfrm>
      </p:grpSpPr>
      <p:sp>
        <p:nvSpPr>
          <p:cNvPr id="92" name="Google Shape;92;p3:notes">
            <a:extLst>
              <a:ext uri="{FF2B5EF4-FFF2-40B4-BE49-F238E27FC236}">
                <a16:creationId xmlns:a16="http://schemas.microsoft.com/office/drawing/2014/main" id="{49511C50-3C2B-1E27-A22D-F5CA28C2D22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3:notes">
            <a:extLst>
              <a:ext uri="{FF2B5EF4-FFF2-40B4-BE49-F238E27FC236}">
                <a16:creationId xmlns:a16="http://schemas.microsoft.com/office/drawing/2014/main" id="{9F728CB9-1421-0044-8659-93C845CCE3C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9499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title slide">
  <p:cSld name="Section title slide">
    <p:spTree>
      <p:nvGrpSpPr>
        <p:cNvPr id="1" name="Shape 14"/>
        <p:cNvGrpSpPr/>
        <p:nvPr/>
      </p:nvGrpSpPr>
      <p:grpSpPr>
        <a:xfrm>
          <a:off x="0" y="0"/>
          <a:ext cx="0" cy="0"/>
          <a:chOff x="0" y="0"/>
          <a:chExt cx="0" cy="0"/>
        </a:xfrm>
      </p:grpSpPr>
      <p:pic>
        <p:nvPicPr>
          <p:cNvPr id="15" name="Google Shape;15;p25"/>
          <p:cNvPicPr preferRelativeResize="0"/>
          <p:nvPr/>
        </p:nvPicPr>
        <p:blipFill rotWithShape="1">
          <a:blip r:embed="rId2">
            <a:alphaModFix/>
          </a:blip>
          <a:srcRect/>
          <a:stretch/>
        </p:blipFill>
        <p:spPr>
          <a:xfrm rot="5400000">
            <a:off x="5774424" y="-609295"/>
            <a:ext cx="5022542" cy="7031560"/>
          </a:xfrm>
          <a:prstGeom prst="rect">
            <a:avLst/>
          </a:prstGeom>
          <a:noFill/>
          <a:ln>
            <a:noFill/>
          </a:ln>
        </p:spPr>
      </p:pic>
      <p:sp>
        <p:nvSpPr>
          <p:cNvPr id="16" name="Google Shape;16;p25"/>
          <p:cNvSpPr txBox="1">
            <a:spLocks noGrp="1"/>
          </p:cNvSpPr>
          <p:nvPr>
            <p:ph type="body" idx="1"/>
          </p:nvPr>
        </p:nvSpPr>
        <p:spPr>
          <a:xfrm>
            <a:off x="390525" y="5196113"/>
            <a:ext cx="5705475" cy="913047"/>
          </a:xfrm>
          <a:prstGeom prst="rect">
            <a:avLst/>
          </a:prstGeom>
          <a:noFill/>
          <a:ln>
            <a:noFill/>
          </a:ln>
        </p:spPr>
        <p:txBody>
          <a:bodyPr spcFirstLastPara="1" wrap="square" lIns="91425" tIns="45700" rIns="91425" bIns="45700" anchor="t" anchorCtr="0">
            <a:noAutofit/>
          </a:bodyPr>
          <a:lstStyle>
            <a:lvl1pPr marL="457200" lvl="0" indent="-482600" algn="l">
              <a:lnSpc>
                <a:spcPct val="90000"/>
              </a:lnSpc>
              <a:spcBef>
                <a:spcPts val="1000"/>
              </a:spcBef>
              <a:spcAft>
                <a:spcPts val="0"/>
              </a:spcAft>
              <a:buClr>
                <a:schemeClr val="dk1"/>
              </a:buClr>
              <a:buSzPts val="4000"/>
              <a:buChar char="•"/>
              <a:defRPr sz="4000" b="1"/>
            </a:lvl1pPr>
            <a:lvl2pPr marL="914400" lvl="1" indent="-482600" algn="l">
              <a:lnSpc>
                <a:spcPct val="90000"/>
              </a:lnSpc>
              <a:spcBef>
                <a:spcPts val="500"/>
              </a:spcBef>
              <a:spcAft>
                <a:spcPts val="0"/>
              </a:spcAft>
              <a:buClr>
                <a:schemeClr val="dk1"/>
              </a:buClr>
              <a:buSzPts val="4000"/>
              <a:buChar char="•"/>
              <a:defRPr sz="4000" b="1"/>
            </a:lvl2pPr>
            <a:lvl3pPr marL="1371600" lvl="2" indent="-482600" algn="l">
              <a:lnSpc>
                <a:spcPct val="90000"/>
              </a:lnSpc>
              <a:spcBef>
                <a:spcPts val="500"/>
              </a:spcBef>
              <a:spcAft>
                <a:spcPts val="0"/>
              </a:spcAft>
              <a:buClr>
                <a:schemeClr val="dk1"/>
              </a:buClr>
              <a:buSzPts val="4000"/>
              <a:buChar char="•"/>
              <a:defRPr sz="4000" b="1"/>
            </a:lvl3pPr>
            <a:lvl4pPr marL="1828800" lvl="3" indent="-482600" algn="l">
              <a:lnSpc>
                <a:spcPct val="90000"/>
              </a:lnSpc>
              <a:spcBef>
                <a:spcPts val="500"/>
              </a:spcBef>
              <a:spcAft>
                <a:spcPts val="0"/>
              </a:spcAft>
              <a:buClr>
                <a:schemeClr val="dk1"/>
              </a:buClr>
              <a:buSzPts val="4000"/>
              <a:buChar char="•"/>
              <a:defRPr sz="4000" b="1"/>
            </a:lvl4pPr>
            <a:lvl5pPr marL="2286000" lvl="4" indent="-482600" algn="l">
              <a:lnSpc>
                <a:spcPct val="90000"/>
              </a:lnSpc>
              <a:spcBef>
                <a:spcPts val="500"/>
              </a:spcBef>
              <a:spcAft>
                <a:spcPts val="0"/>
              </a:spcAft>
              <a:buClr>
                <a:schemeClr val="dk1"/>
              </a:buClr>
              <a:buSzPts val="4000"/>
              <a:buChar char="•"/>
              <a:defRPr sz="4000"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just image">
  <p:cSld name="just image">
    <p:spTree>
      <p:nvGrpSpPr>
        <p:cNvPr id="1" name="Shape 70"/>
        <p:cNvGrpSpPr/>
        <p:nvPr/>
      </p:nvGrpSpPr>
      <p:grpSpPr>
        <a:xfrm>
          <a:off x="0" y="0"/>
          <a:ext cx="0" cy="0"/>
          <a:chOff x="0" y="0"/>
          <a:chExt cx="0" cy="0"/>
        </a:xfrm>
      </p:grpSpPr>
      <p:pic>
        <p:nvPicPr>
          <p:cNvPr id="71" name="Google Shape;71;p36"/>
          <p:cNvPicPr preferRelativeResize="0"/>
          <p:nvPr/>
        </p:nvPicPr>
        <p:blipFill rotWithShape="1">
          <a:blip r:embed="rId2">
            <a:alphaModFix/>
          </a:blip>
          <a:srcRect/>
          <a:stretch/>
        </p:blipFill>
        <p:spPr>
          <a:xfrm rot="5400000">
            <a:off x="8956885" y="2759866"/>
            <a:ext cx="1815650" cy="6845319"/>
          </a:xfrm>
          <a:prstGeom prst="rect">
            <a:avLst/>
          </a:prstGeom>
          <a:noFill/>
          <a:ln>
            <a:noFill/>
          </a:ln>
        </p:spPr>
      </p:pic>
      <p:pic>
        <p:nvPicPr>
          <p:cNvPr id="72" name="Google Shape;72;p36"/>
          <p:cNvPicPr preferRelativeResize="0"/>
          <p:nvPr/>
        </p:nvPicPr>
        <p:blipFill rotWithShape="1">
          <a:blip r:embed="rId3">
            <a:alphaModFix/>
          </a:blip>
          <a:srcRect/>
          <a:stretch/>
        </p:blipFill>
        <p:spPr>
          <a:xfrm rot="5400000">
            <a:off x="-1179988" y="1725112"/>
            <a:ext cx="1667875" cy="1667875"/>
          </a:xfrm>
          <a:prstGeom prst="rect">
            <a:avLst/>
          </a:prstGeom>
          <a:noFill/>
          <a:ln>
            <a:noFill/>
          </a:ln>
        </p:spPr>
      </p:pic>
      <p:pic>
        <p:nvPicPr>
          <p:cNvPr id="73" name="Google Shape;73;p36"/>
          <p:cNvPicPr preferRelativeResize="0"/>
          <p:nvPr/>
        </p:nvPicPr>
        <p:blipFill rotWithShape="1">
          <a:blip r:embed="rId4">
            <a:alphaModFix/>
          </a:blip>
          <a:srcRect/>
          <a:stretch/>
        </p:blipFill>
        <p:spPr>
          <a:xfrm rot="5400000">
            <a:off x="969392" y="1720850"/>
            <a:ext cx="1739900" cy="1676400"/>
          </a:xfrm>
          <a:prstGeom prst="rect">
            <a:avLst/>
          </a:prstGeom>
          <a:noFill/>
          <a:ln>
            <a:noFill/>
          </a:ln>
        </p:spPr>
      </p:pic>
      <p:sp>
        <p:nvSpPr>
          <p:cNvPr id="74" name="Google Shape;74;p36"/>
          <p:cNvSpPr>
            <a:spLocks noGrp="1"/>
          </p:cNvSpPr>
          <p:nvPr>
            <p:ph type="pic" idx="2"/>
          </p:nvPr>
        </p:nvSpPr>
        <p:spPr>
          <a:xfrm>
            <a:off x="1839342" y="857055"/>
            <a:ext cx="8513316" cy="5143890"/>
          </a:xfrm>
          <a:prstGeom prst="rect">
            <a:avLst/>
          </a:prstGeom>
          <a:noFill/>
          <a:ln>
            <a:noFill/>
          </a:ln>
        </p:spPr>
      </p:sp>
      <p:sp>
        <p:nvSpPr>
          <p:cNvPr id="75" name="Google Shape;75;p36"/>
          <p:cNvSpPr txBox="1"/>
          <p:nvPr/>
        </p:nvSpPr>
        <p:spPr>
          <a:xfrm>
            <a:off x="301660" y="6358360"/>
            <a:ext cx="52790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7"/>
        <p:cNvGrpSpPr/>
        <p:nvPr/>
      </p:nvGrpSpPr>
      <p:grpSpPr>
        <a:xfrm>
          <a:off x="0" y="0"/>
          <a:ext cx="0" cy="0"/>
          <a:chOff x="0" y="0"/>
          <a:chExt cx="0" cy="0"/>
        </a:xfrm>
      </p:grpSpPr>
      <p:sp>
        <p:nvSpPr>
          <p:cNvPr id="28" name="Google Shape;28;p28"/>
          <p:cNvSpPr txBox="1">
            <a:spLocks noGrp="1"/>
          </p:cNvSpPr>
          <p:nvPr>
            <p:ph type="title"/>
          </p:nvPr>
        </p:nvSpPr>
        <p:spPr>
          <a:xfrm>
            <a:off x="1072297" y="700052"/>
            <a:ext cx="9866800" cy="424796"/>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1"/>
              </a:buClr>
              <a:buSzPts val="600"/>
              <a:buFont typeface="Montserrat SemiBold"/>
              <a:buNone/>
              <a:defRPr sz="3067" b="1" i="0">
                <a:solidFill>
                  <a:schemeClr val="lt1"/>
                </a:solidFill>
                <a:latin typeface="Montserrat SemiBold"/>
                <a:ea typeface="Montserrat SemiBold"/>
                <a:cs typeface="Montserrat SemiBold"/>
                <a:sym typeface="Montserrat SemiBold"/>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29" name="Google Shape;29;p28"/>
          <p:cNvSpPr txBox="1">
            <a:spLocks noGrp="1"/>
          </p:cNvSpPr>
          <p:nvPr>
            <p:ph type="body" idx="1"/>
          </p:nvPr>
        </p:nvSpPr>
        <p:spPr>
          <a:xfrm>
            <a:off x="1072297" y="1860788"/>
            <a:ext cx="9889600" cy="332399"/>
          </a:xfrm>
          <a:prstGeom prst="rect">
            <a:avLst/>
          </a:prstGeom>
          <a:noFill/>
          <a:ln>
            <a:noFill/>
          </a:ln>
        </p:spPr>
        <p:txBody>
          <a:bodyPr spcFirstLastPara="1" wrap="square" lIns="0" tIns="0" rIns="0" bIns="0" anchor="t" anchorCtr="0">
            <a:spAutoFit/>
          </a:bodyPr>
          <a:lstStyle>
            <a:lvl1pPr marL="457200" lvl="0" indent="-228600" algn="l">
              <a:lnSpc>
                <a:spcPct val="90000"/>
              </a:lnSpc>
              <a:spcBef>
                <a:spcPts val="0"/>
              </a:spcBef>
              <a:spcAft>
                <a:spcPts val="0"/>
              </a:spcAft>
              <a:buClr>
                <a:schemeClr val="lt1"/>
              </a:buClr>
              <a:buSzPts val="600"/>
              <a:buNone/>
              <a:defRPr sz="2400" b="0" i="0">
                <a:solidFill>
                  <a:schemeClr val="lt1"/>
                </a:solidFill>
                <a:latin typeface="Montserrat Medium"/>
                <a:ea typeface="Montserrat Medium"/>
                <a:cs typeface="Montserrat Medium"/>
                <a:sym typeface="Montserrat Medium"/>
              </a:defRPr>
            </a:lvl1pPr>
            <a:lvl2pPr marL="914400" lvl="1" indent="-228600" algn="l">
              <a:lnSpc>
                <a:spcPct val="90000"/>
              </a:lnSpc>
              <a:spcBef>
                <a:spcPts val="0"/>
              </a:spcBef>
              <a:spcAft>
                <a:spcPts val="0"/>
              </a:spcAft>
              <a:buClr>
                <a:schemeClr val="dk1"/>
              </a:buClr>
              <a:buSzPts val="600"/>
              <a:buNone/>
              <a:defRPr/>
            </a:lvl2pPr>
            <a:lvl3pPr marL="1371600" lvl="2" indent="-228600" algn="l">
              <a:lnSpc>
                <a:spcPct val="90000"/>
              </a:lnSpc>
              <a:spcBef>
                <a:spcPts val="0"/>
              </a:spcBef>
              <a:spcAft>
                <a:spcPts val="0"/>
              </a:spcAft>
              <a:buClr>
                <a:schemeClr val="dk1"/>
              </a:buClr>
              <a:buSzPts val="600"/>
              <a:buNone/>
              <a:defRPr/>
            </a:lvl3pPr>
            <a:lvl4pPr marL="1828800" lvl="3" indent="-228600" algn="l">
              <a:lnSpc>
                <a:spcPct val="90000"/>
              </a:lnSpc>
              <a:spcBef>
                <a:spcPts val="0"/>
              </a:spcBef>
              <a:spcAft>
                <a:spcPts val="0"/>
              </a:spcAft>
              <a:buClr>
                <a:schemeClr val="dk1"/>
              </a:buClr>
              <a:buSzPts val="600"/>
              <a:buNone/>
              <a:defRPr/>
            </a:lvl4pPr>
            <a:lvl5pPr marL="2286000" lvl="4" indent="-228600" algn="l">
              <a:lnSpc>
                <a:spcPct val="90000"/>
              </a:lnSpc>
              <a:spcBef>
                <a:spcPts val="0"/>
              </a:spcBef>
              <a:spcAft>
                <a:spcPts val="0"/>
              </a:spcAft>
              <a:buClr>
                <a:schemeClr val="dk1"/>
              </a:buClr>
              <a:buSzPts val="600"/>
              <a:buNone/>
              <a:defRPr/>
            </a:lvl5pPr>
            <a:lvl6pPr marL="2743200" lvl="5" indent="-228600" algn="l">
              <a:lnSpc>
                <a:spcPct val="90000"/>
              </a:lnSpc>
              <a:spcBef>
                <a:spcPts val="0"/>
              </a:spcBef>
              <a:spcAft>
                <a:spcPts val="0"/>
              </a:spcAft>
              <a:buClr>
                <a:schemeClr val="dk1"/>
              </a:buClr>
              <a:buSzPts val="600"/>
              <a:buNone/>
              <a:defRPr/>
            </a:lvl6pPr>
            <a:lvl7pPr marL="3200400" lvl="6" indent="-228600" algn="l">
              <a:lnSpc>
                <a:spcPct val="90000"/>
              </a:lnSpc>
              <a:spcBef>
                <a:spcPts val="0"/>
              </a:spcBef>
              <a:spcAft>
                <a:spcPts val="0"/>
              </a:spcAft>
              <a:buClr>
                <a:schemeClr val="dk1"/>
              </a:buClr>
              <a:buSzPts val="600"/>
              <a:buNone/>
              <a:defRPr/>
            </a:lvl7pPr>
            <a:lvl8pPr marL="3657600" lvl="7" indent="-228600" algn="l">
              <a:lnSpc>
                <a:spcPct val="90000"/>
              </a:lnSpc>
              <a:spcBef>
                <a:spcPts val="0"/>
              </a:spcBef>
              <a:spcAft>
                <a:spcPts val="0"/>
              </a:spcAft>
              <a:buClr>
                <a:schemeClr val="dk1"/>
              </a:buClr>
              <a:buSzPts val="600"/>
              <a:buNone/>
              <a:defRPr/>
            </a:lvl8pPr>
            <a:lvl9pPr marL="4114800" lvl="8" indent="-228600" algn="l">
              <a:lnSpc>
                <a:spcPct val="90000"/>
              </a:lnSpc>
              <a:spcBef>
                <a:spcPts val="0"/>
              </a:spcBef>
              <a:spcAft>
                <a:spcPts val="0"/>
              </a:spcAft>
              <a:buClr>
                <a:schemeClr val="dk1"/>
              </a:buClr>
              <a:buSzPts val="600"/>
              <a:buNone/>
              <a:defRPr/>
            </a:lvl9pPr>
          </a:lstStyle>
          <a:p>
            <a:endParaRPr/>
          </a:p>
        </p:txBody>
      </p:sp>
      <p:sp>
        <p:nvSpPr>
          <p:cNvPr id="30" name="Google Shape;30;p28"/>
          <p:cNvSpPr txBox="1">
            <a:spLocks noGrp="1"/>
          </p:cNvSpPr>
          <p:nvPr>
            <p:ph type="ftr" idx="11"/>
          </p:nvPr>
        </p:nvSpPr>
        <p:spPr>
          <a:xfrm>
            <a:off x="4145280" y="6377940"/>
            <a:ext cx="3901200" cy="276999"/>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888888"/>
              </a:buClr>
              <a:buSzPts val="6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6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6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6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6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6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6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6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600"/>
              <a:buFont typeface="Arial"/>
              <a:buNone/>
              <a:defRPr sz="1800" b="0" i="0" u="none" strike="noStrike" cap="none">
                <a:solidFill>
                  <a:schemeClr val="dk1"/>
                </a:solidFill>
                <a:latin typeface="Arial"/>
                <a:ea typeface="Arial"/>
                <a:cs typeface="Arial"/>
                <a:sym typeface="Arial"/>
              </a:defRPr>
            </a:lvl9pPr>
          </a:lstStyle>
          <a:p>
            <a:endParaRPr/>
          </a:p>
        </p:txBody>
      </p:sp>
      <p:sp>
        <p:nvSpPr>
          <p:cNvPr id="31" name="Google Shape;31;p28"/>
          <p:cNvSpPr txBox="1">
            <a:spLocks noGrp="1"/>
          </p:cNvSpPr>
          <p:nvPr>
            <p:ph type="dt" idx="10"/>
          </p:nvPr>
        </p:nvSpPr>
        <p:spPr>
          <a:xfrm>
            <a:off x="609600" y="6377940"/>
            <a:ext cx="2804000" cy="27699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888888"/>
              </a:buClr>
              <a:buSzPts val="6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6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6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6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6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6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6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6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600"/>
              <a:buFont typeface="Arial"/>
              <a:buNone/>
              <a:defRPr sz="1800" b="0" i="0" u="none" strike="noStrike" cap="none">
                <a:solidFill>
                  <a:schemeClr val="dk1"/>
                </a:solidFill>
                <a:latin typeface="Arial"/>
                <a:ea typeface="Arial"/>
                <a:cs typeface="Arial"/>
                <a:sym typeface="Arial"/>
              </a:defRPr>
            </a:lvl9pPr>
          </a:lstStyle>
          <a:p>
            <a:endParaRPr/>
          </a:p>
        </p:txBody>
      </p:sp>
      <p:sp>
        <p:nvSpPr>
          <p:cNvPr id="32" name="Google Shape;32;p28"/>
          <p:cNvSpPr txBox="1">
            <a:spLocks noGrp="1"/>
          </p:cNvSpPr>
          <p:nvPr>
            <p:ph type="sldNum" idx="12"/>
          </p:nvPr>
        </p:nvSpPr>
        <p:spPr>
          <a:xfrm>
            <a:off x="8778240" y="6377941"/>
            <a:ext cx="2804000" cy="276999"/>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9367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17"/>
        <p:cNvGrpSpPr/>
        <p:nvPr/>
      </p:nvGrpSpPr>
      <p:grpSpPr>
        <a:xfrm>
          <a:off x="0" y="0"/>
          <a:ext cx="0" cy="0"/>
          <a:chOff x="0" y="0"/>
          <a:chExt cx="0" cy="0"/>
        </a:xfrm>
      </p:grpSpPr>
      <p:sp>
        <p:nvSpPr>
          <p:cNvPr id="18" name="Google Shape;18;p26"/>
          <p:cNvSpPr txBox="1"/>
          <p:nvPr/>
        </p:nvSpPr>
        <p:spPr>
          <a:xfrm>
            <a:off x="301660" y="6358360"/>
            <a:ext cx="52790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
        <p:nvSpPr>
          <p:cNvPr id="19" name="Google Shape;19;p26"/>
          <p:cNvSpPr txBox="1">
            <a:spLocks noGrp="1"/>
          </p:cNvSpPr>
          <p:nvPr>
            <p:ph type="title"/>
          </p:nvPr>
        </p:nvSpPr>
        <p:spPr>
          <a:xfrm>
            <a:off x="301660" y="679451"/>
            <a:ext cx="10515600" cy="49173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over slide">
  <p:cSld name="Cover slide">
    <p:spTree>
      <p:nvGrpSpPr>
        <p:cNvPr id="1" name="Shape 33"/>
        <p:cNvGrpSpPr/>
        <p:nvPr/>
      </p:nvGrpSpPr>
      <p:grpSpPr>
        <a:xfrm>
          <a:off x="0" y="0"/>
          <a:ext cx="0" cy="0"/>
          <a:chOff x="0" y="0"/>
          <a:chExt cx="0" cy="0"/>
        </a:xfrm>
      </p:grpSpPr>
      <p:pic>
        <p:nvPicPr>
          <p:cNvPr id="34" name="Google Shape;34;p29"/>
          <p:cNvPicPr preferRelativeResize="0"/>
          <p:nvPr/>
        </p:nvPicPr>
        <p:blipFill rotWithShape="1">
          <a:blip r:embed="rId2">
            <a:alphaModFix/>
          </a:blip>
          <a:srcRect/>
          <a:stretch/>
        </p:blipFill>
        <p:spPr>
          <a:xfrm rot="-5400000">
            <a:off x="7737466" y="809167"/>
            <a:ext cx="2008891" cy="6962808"/>
          </a:xfrm>
          <a:prstGeom prst="rect">
            <a:avLst/>
          </a:prstGeom>
          <a:noFill/>
          <a:ln>
            <a:noFill/>
          </a:ln>
        </p:spPr>
      </p:pic>
      <p:pic>
        <p:nvPicPr>
          <p:cNvPr id="35" name="Google Shape;35;p29"/>
          <p:cNvPicPr preferRelativeResize="0"/>
          <p:nvPr/>
        </p:nvPicPr>
        <p:blipFill rotWithShape="1">
          <a:blip r:embed="rId3">
            <a:alphaModFix/>
          </a:blip>
          <a:srcRect/>
          <a:stretch/>
        </p:blipFill>
        <p:spPr>
          <a:xfrm>
            <a:off x="452519" y="5853554"/>
            <a:ext cx="2079379" cy="2008892"/>
          </a:xfrm>
          <a:prstGeom prst="rect">
            <a:avLst/>
          </a:prstGeom>
          <a:noFill/>
          <a:ln>
            <a:noFill/>
          </a:ln>
        </p:spPr>
      </p:pic>
      <p:sp>
        <p:nvSpPr>
          <p:cNvPr id="36" name="Google Shape;36;p29"/>
          <p:cNvSpPr txBox="1">
            <a:spLocks noGrp="1"/>
          </p:cNvSpPr>
          <p:nvPr>
            <p:ph type="body" idx="1"/>
          </p:nvPr>
        </p:nvSpPr>
        <p:spPr>
          <a:xfrm>
            <a:off x="391116" y="3286125"/>
            <a:ext cx="3298790" cy="3684588"/>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Char char="•"/>
              <a:defRPr sz="1600"/>
            </a:lvl1pPr>
            <a:lvl2pPr marL="914400" lvl="1" indent="-330200" algn="l">
              <a:lnSpc>
                <a:spcPct val="90000"/>
              </a:lnSpc>
              <a:spcBef>
                <a:spcPts val="500"/>
              </a:spcBef>
              <a:spcAft>
                <a:spcPts val="0"/>
              </a:spcAft>
              <a:buClr>
                <a:schemeClr val="dk1"/>
              </a:buClr>
              <a:buSzPts val="1600"/>
              <a:buChar char="•"/>
              <a:defRPr sz="1600"/>
            </a:lvl2pPr>
            <a:lvl3pPr marL="1371600" lvl="2" indent="-330200" algn="l">
              <a:lnSpc>
                <a:spcPct val="90000"/>
              </a:lnSpc>
              <a:spcBef>
                <a:spcPts val="500"/>
              </a:spcBef>
              <a:spcAft>
                <a:spcPts val="0"/>
              </a:spcAft>
              <a:buClr>
                <a:schemeClr val="dk1"/>
              </a:buClr>
              <a:buSzPts val="1600"/>
              <a:buChar char="•"/>
              <a:defRPr sz="16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9"/>
          <p:cNvSpPr>
            <a:spLocks noGrp="1"/>
          </p:cNvSpPr>
          <p:nvPr>
            <p:ph type="pic" idx="2"/>
          </p:nvPr>
        </p:nvSpPr>
        <p:spPr>
          <a:xfrm>
            <a:off x="6217476" y="2499736"/>
            <a:ext cx="5169022" cy="3527239"/>
          </a:xfrm>
          <a:prstGeom prst="rect">
            <a:avLst/>
          </a:prstGeom>
          <a:noFill/>
          <a:ln>
            <a:noFill/>
          </a:ln>
        </p:spPr>
      </p:sp>
      <p:sp>
        <p:nvSpPr>
          <p:cNvPr id="38" name="Google Shape;38;p29"/>
          <p:cNvSpPr txBox="1">
            <a:spLocks noGrp="1"/>
          </p:cNvSpPr>
          <p:nvPr>
            <p:ph type="body" idx="3"/>
          </p:nvPr>
        </p:nvSpPr>
        <p:spPr>
          <a:xfrm>
            <a:off x="6204950" y="6122878"/>
            <a:ext cx="4909167" cy="3716316"/>
          </a:xfrm>
          <a:prstGeom prst="rect">
            <a:avLst/>
          </a:prstGeom>
          <a:noFill/>
          <a:ln>
            <a:noFill/>
          </a:ln>
        </p:spPr>
        <p:txBody>
          <a:bodyPr spcFirstLastPara="1" wrap="square" lIns="91425" tIns="45700" rIns="91425" bIns="45700" anchor="t" anchorCtr="0">
            <a:normAutofit/>
          </a:bodyPr>
          <a:lstStyle>
            <a:lvl1pPr marL="457200" lvl="0" indent="-279400" algn="l">
              <a:lnSpc>
                <a:spcPct val="90000"/>
              </a:lnSpc>
              <a:spcBef>
                <a:spcPts val="1000"/>
              </a:spcBef>
              <a:spcAft>
                <a:spcPts val="0"/>
              </a:spcAft>
              <a:buClr>
                <a:schemeClr val="dk1"/>
              </a:buClr>
              <a:buSzPts val="800"/>
              <a:buChar char="•"/>
              <a:defRPr sz="800" b="0"/>
            </a:lvl1pPr>
            <a:lvl2pPr marL="914400" lvl="1" indent="-279400" algn="l">
              <a:lnSpc>
                <a:spcPct val="90000"/>
              </a:lnSpc>
              <a:spcBef>
                <a:spcPts val="500"/>
              </a:spcBef>
              <a:spcAft>
                <a:spcPts val="0"/>
              </a:spcAft>
              <a:buClr>
                <a:schemeClr val="dk1"/>
              </a:buClr>
              <a:buSzPts val="800"/>
              <a:buChar char="•"/>
              <a:defRPr sz="800" b="0"/>
            </a:lvl2pPr>
            <a:lvl3pPr marL="1371600" lvl="2" indent="-279400" algn="l">
              <a:lnSpc>
                <a:spcPct val="90000"/>
              </a:lnSpc>
              <a:spcBef>
                <a:spcPts val="500"/>
              </a:spcBef>
              <a:spcAft>
                <a:spcPts val="0"/>
              </a:spcAft>
              <a:buClr>
                <a:schemeClr val="dk1"/>
              </a:buClr>
              <a:buSzPts val="800"/>
              <a:buChar char="•"/>
              <a:defRPr sz="800" b="0"/>
            </a:lvl3pPr>
            <a:lvl4pPr marL="1828800" lvl="3" indent="-279400" algn="l">
              <a:lnSpc>
                <a:spcPct val="90000"/>
              </a:lnSpc>
              <a:spcBef>
                <a:spcPts val="500"/>
              </a:spcBef>
              <a:spcAft>
                <a:spcPts val="0"/>
              </a:spcAft>
              <a:buClr>
                <a:schemeClr val="dk1"/>
              </a:buClr>
              <a:buSzPts val="800"/>
              <a:buChar char="•"/>
              <a:defRPr sz="800" b="0"/>
            </a:lvl4pPr>
            <a:lvl5pPr marL="2286000" lvl="4" indent="-279400" algn="l">
              <a:lnSpc>
                <a:spcPct val="90000"/>
              </a:lnSpc>
              <a:spcBef>
                <a:spcPts val="500"/>
              </a:spcBef>
              <a:spcAft>
                <a:spcPts val="0"/>
              </a:spcAft>
              <a:buClr>
                <a:schemeClr val="dk1"/>
              </a:buClr>
              <a:buSzPts val="800"/>
              <a:buChar char="•"/>
              <a:defRPr sz="800" b="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9"/>
          <p:cNvSpPr txBox="1">
            <a:spLocks noGrp="1"/>
          </p:cNvSpPr>
          <p:nvPr>
            <p:ph type="body" idx="4"/>
          </p:nvPr>
        </p:nvSpPr>
        <p:spPr>
          <a:xfrm>
            <a:off x="390525" y="730711"/>
            <a:ext cx="5705475" cy="2228850"/>
          </a:xfrm>
          <a:prstGeom prst="rect">
            <a:avLst/>
          </a:prstGeom>
          <a:noFill/>
          <a:ln>
            <a:noFill/>
          </a:ln>
        </p:spPr>
        <p:txBody>
          <a:bodyPr spcFirstLastPara="1" wrap="square" lIns="91425" tIns="45700" rIns="91425" bIns="45700" anchor="t" anchorCtr="0">
            <a:noAutofit/>
          </a:bodyPr>
          <a:lstStyle>
            <a:lvl1pPr marL="457200" lvl="0" indent="-609600" algn="l">
              <a:lnSpc>
                <a:spcPct val="90000"/>
              </a:lnSpc>
              <a:spcBef>
                <a:spcPts val="1000"/>
              </a:spcBef>
              <a:spcAft>
                <a:spcPts val="0"/>
              </a:spcAft>
              <a:buClr>
                <a:schemeClr val="dk1"/>
              </a:buClr>
              <a:buSzPts val="6000"/>
              <a:buChar char="•"/>
              <a:defRPr sz="6000" b="1"/>
            </a:lvl1pPr>
            <a:lvl2pPr marL="914400" lvl="1" indent="-609600" algn="l">
              <a:lnSpc>
                <a:spcPct val="90000"/>
              </a:lnSpc>
              <a:spcBef>
                <a:spcPts val="500"/>
              </a:spcBef>
              <a:spcAft>
                <a:spcPts val="0"/>
              </a:spcAft>
              <a:buClr>
                <a:schemeClr val="dk1"/>
              </a:buClr>
              <a:buSzPts val="6000"/>
              <a:buChar char="•"/>
              <a:defRPr sz="6000" b="1"/>
            </a:lvl2pPr>
            <a:lvl3pPr marL="1371600" lvl="2" indent="-609600" algn="l">
              <a:lnSpc>
                <a:spcPct val="90000"/>
              </a:lnSpc>
              <a:spcBef>
                <a:spcPts val="500"/>
              </a:spcBef>
              <a:spcAft>
                <a:spcPts val="0"/>
              </a:spcAft>
              <a:buClr>
                <a:schemeClr val="dk1"/>
              </a:buClr>
              <a:buSzPts val="6000"/>
              <a:buChar char="•"/>
              <a:defRPr sz="6000" b="1"/>
            </a:lvl3pPr>
            <a:lvl4pPr marL="1828800" lvl="3" indent="-609600" algn="l">
              <a:lnSpc>
                <a:spcPct val="90000"/>
              </a:lnSpc>
              <a:spcBef>
                <a:spcPts val="500"/>
              </a:spcBef>
              <a:spcAft>
                <a:spcPts val="0"/>
              </a:spcAft>
              <a:buClr>
                <a:schemeClr val="dk1"/>
              </a:buClr>
              <a:buSzPts val="6000"/>
              <a:buChar char="•"/>
              <a:defRPr sz="6000" b="1"/>
            </a:lvl4pPr>
            <a:lvl5pPr marL="2286000" lvl="4" indent="-609600" algn="l">
              <a:lnSpc>
                <a:spcPct val="90000"/>
              </a:lnSpc>
              <a:spcBef>
                <a:spcPts val="500"/>
              </a:spcBef>
              <a:spcAft>
                <a:spcPts val="0"/>
              </a:spcAft>
              <a:buClr>
                <a:schemeClr val="dk1"/>
              </a:buClr>
              <a:buSzPts val="6000"/>
              <a:buChar char="•"/>
              <a:defRPr sz="6000"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slide graphic">
  <p:cSld name="cover slide graphic">
    <p:spTree>
      <p:nvGrpSpPr>
        <p:cNvPr id="1" name="Shape 40"/>
        <p:cNvGrpSpPr/>
        <p:nvPr/>
      </p:nvGrpSpPr>
      <p:grpSpPr>
        <a:xfrm>
          <a:off x="0" y="0"/>
          <a:ext cx="0" cy="0"/>
          <a:chOff x="0" y="0"/>
          <a:chExt cx="0" cy="0"/>
        </a:xfrm>
      </p:grpSpPr>
      <p:sp>
        <p:nvSpPr>
          <p:cNvPr id="41" name="Google Shape;41;p30"/>
          <p:cNvSpPr txBox="1">
            <a:spLocks noGrp="1"/>
          </p:cNvSpPr>
          <p:nvPr>
            <p:ph type="body" idx="1"/>
          </p:nvPr>
        </p:nvSpPr>
        <p:spPr>
          <a:xfrm>
            <a:off x="391116" y="3286125"/>
            <a:ext cx="3298790" cy="3684588"/>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Char char="•"/>
              <a:defRPr sz="1600"/>
            </a:lvl1pPr>
            <a:lvl2pPr marL="914400" lvl="1" indent="-330200" algn="l">
              <a:lnSpc>
                <a:spcPct val="90000"/>
              </a:lnSpc>
              <a:spcBef>
                <a:spcPts val="500"/>
              </a:spcBef>
              <a:spcAft>
                <a:spcPts val="0"/>
              </a:spcAft>
              <a:buClr>
                <a:schemeClr val="dk1"/>
              </a:buClr>
              <a:buSzPts val="1600"/>
              <a:buChar char="•"/>
              <a:defRPr sz="1600"/>
            </a:lvl2pPr>
            <a:lvl3pPr marL="1371600" lvl="2" indent="-330200" algn="l">
              <a:lnSpc>
                <a:spcPct val="90000"/>
              </a:lnSpc>
              <a:spcBef>
                <a:spcPts val="500"/>
              </a:spcBef>
              <a:spcAft>
                <a:spcPts val="0"/>
              </a:spcAft>
              <a:buClr>
                <a:schemeClr val="dk1"/>
              </a:buClr>
              <a:buSzPts val="1600"/>
              <a:buChar char="•"/>
              <a:defRPr sz="16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2" name="Google Shape;42;p30"/>
          <p:cNvPicPr preferRelativeResize="0"/>
          <p:nvPr/>
        </p:nvPicPr>
        <p:blipFill rotWithShape="1">
          <a:blip r:embed="rId2">
            <a:alphaModFix/>
          </a:blip>
          <a:srcRect/>
          <a:stretch/>
        </p:blipFill>
        <p:spPr>
          <a:xfrm>
            <a:off x="8085438" y="1535875"/>
            <a:ext cx="3715446" cy="5322125"/>
          </a:xfrm>
          <a:prstGeom prst="rect">
            <a:avLst/>
          </a:prstGeom>
          <a:noFill/>
          <a:ln>
            <a:noFill/>
          </a:ln>
        </p:spPr>
      </p:pic>
      <p:sp>
        <p:nvSpPr>
          <p:cNvPr id="43" name="Google Shape;43;p30"/>
          <p:cNvSpPr txBox="1">
            <a:spLocks noGrp="1"/>
          </p:cNvSpPr>
          <p:nvPr>
            <p:ph type="body" idx="2"/>
          </p:nvPr>
        </p:nvSpPr>
        <p:spPr>
          <a:xfrm>
            <a:off x="390525" y="730711"/>
            <a:ext cx="5705475" cy="2228850"/>
          </a:xfrm>
          <a:prstGeom prst="rect">
            <a:avLst/>
          </a:prstGeom>
          <a:noFill/>
          <a:ln>
            <a:noFill/>
          </a:ln>
        </p:spPr>
        <p:txBody>
          <a:bodyPr spcFirstLastPara="1" wrap="square" lIns="91425" tIns="45700" rIns="91425" bIns="45700" anchor="t" anchorCtr="0">
            <a:noAutofit/>
          </a:bodyPr>
          <a:lstStyle>
            <a:lvl1pPr marL="457200" lvl="0" indent="-609600" algn="l">
              <a:lnSpc>
                <a:spcPct val="90000"/>
              </a:lnSpc>
              <a:spcBef>
                <a:spcPts val="1000"/>
              </a:spcBef>
              <a:spcAft>
                <a:spcPts val="0"/>
              </a:spcAft>
              <a:buClr>
                <a:schemeClr val="dk1"/>
              </a:buClr>
              <a:buSzPts val="6000"/>
              <a:buChar char="•"/>
              <a:defRPr sz="6000" b="1"/>
            </a:lvl1pPr>
            <a:lvl2pPr marL="914400" lvl="1" indent="-609600" algn="l">
              <a:lnSpc>
                <a:spcPct val="90000"/>
              </a:lnSpc>
              <a:spcBef>
                <a:spcPts val="500"/>
              </a:spcBef>
              <a:spcAft>
                <a:spcPts val="0"/>
              </a:spcAft>
              <a:buClr>
                <a:schemeClr val="dk1"/>
              </a:buClr>
              <a:buSzPts val="6000"/>
              <a:buChar char="•"/>
              <a:defRPr sz="6000" b="1"/>
            </a:lvl2pPr>
            <a:lvl3pPr marL="1371600" lvl="2" indent="-609600" algn="l">
              <a:lnSpc>
                <a:spcPct val="90000"/>
              </a:lnSpc>
              <a:spcBef>
                <a:spcPts val="500"/>
              </a:spcBef>
              <a:spcAft>
                <a:spcPts val="0"/>
              </a:spcAft>
              <a:buClr>
                <a:schemeClr val="dk1"/>
              </a:buClr>
              <a:buSzPts val="6000"/>
              <a:buChar char="•"/>
              <a:defRPr sz="6000" b="1"/>
            </a:lvl3pPr>
            <a:lvl4pPr marL="1828800" lvl="3" indent="-609600" algn="l">
              <a:lnSpc>
                <a:spcPct val="90000"/>
              </a:lnSpc>
              <a:spcBef>
                <a:spcPts val="500"/>
              </a:spcBef>
              <a:spcAft>
                <a:spcPts val="0"/>
              </a:spcAft>
              <a:buClr>
                <a:schemeClr val="dk1"/>
              </a:buClr>
              <a:buSzPts val="6000"/>
              <a:buChar char="•"/>
              <a:defRPr sz="6000" b="1"/>
            </a:lvl4pPr>
            <a:lvl5pPr marL="2286000" lvl="4" indent="-609600" algn="l">
              <a:lnSpc>
                <a:spcPct val="90000"/>
              </a:lnSpc>
              <a:spcBef>
                <a:spcPts val="500"/>
              </a:spcBef>
              <a:spcAft>
                <a:spcPts val="0"/>
              </a:spcAft>
              <a:buClr>
                <a:schemeClr val="dk1"/>
              </a:buClr>
              <a:buSzPts val="6000"/>
              <a:buChar char="•"/>
              <a:defRPr sz="6000"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title slide 2">
  <p:cSld name="Section title slide 2">
    <p:spTree>
      <p:nvGrpSpPr>
        <p:cNvPr id="1" name="Shape 44"/>
        <p:cNvGrpSpPr/>
        <p:nvPr/>
      </p:nvGrpSpPr>
      <p:grpSpPr>
        <a:xfrm>
          <a:off x="0" y="0"/>
          <a:ext cx="0" cy="0"/>
          <a:chOff x="0" y="0"/>
          <a:chExt cx="0" cy="0"/>
        </a:xfrm>
      </p:grpSpPr>
      <p:pic>
        <p:nvPicPr>
          <p:cNvPr id="45" name="Google Shape;45;p31"/>
          <p:cNvPicPr preferRelativeResize="0"/>
          <p:nvPr/>
        </p:nvPicPr>
        <p:blipFill rotWithShape="1">
          <a:blip r:embed="rId2">
            <a:alphaModFix/>
          </a:blip>
          <a:srcRect/>
          <a:stretch/>
        </p:blipFill>
        <p:spPr>
          <a:xfrm rot="-5400000">
            <a:off x="5776082" y="-2050604"/>
            <a:ext cx="3505324" cy="8506376"/>
          </a:xfrm>
          <a:prstGeom prst="rect">
            <a:avLst/>
          </a:prstGeom>
          <a:noFill/>
          <a:ln>
            <a:noFill/>
          </a:ln>
        </p:spPr>
      </p:pic>
      <p:sp>
        <p:nvSpPr>
          <p:cNvPr id="46" name="Google Shape;46;p31"/>
          <p:cNvSpPr txBox="1">
            <a:spLocks noGrp="1"/>
          </p:cNvSpPr>
          <p:nvPr>
            <p:ph type="body" idx="1"/>
          </p:nvPr>
        </p:nvSpPr>
        <p:spPr>
          <a:xfrm>
            <a:off x="390525" y="5196113"/>
            <a:ext cx="5705475" cy="913047"/>
          </a:xfrm>
          <a:prstGeom prst="rect">
            <a:avLst/>
          </a:prstGeom>
          <a:noFill/>
          <a:ln>
            <a:noFill/>
          </a:ln>
        </p:spPr>
        <p:txBody>
          <a:bodyPr spcFirstLastPara="1" wrap="square" lIns="91425" tIns="45700" rIns="91425" bIns="45700" anchor="t" anchorCtr="0">
            <a:noAutofit/>
          </a:bodyPr>
          <a:lstStyle>
            <a:lvl1pPr marL="457200" lvl="0" indent="-482600" algn="l">
              <a:lnSpc>
                <a:spcPct val="90000"/>
              </a:lnSpc>
              <a:spcBef>
                <a:spcPts val="1000"/>
              </a:spcBef>
              <a:spcAft>
                <a:spcPts val="0"/>
              </a:spcAft>
              <a:buClr>
                <a:schemeClr val="dk1"/>
              </a:buClr>
              <a:buSzPts val="4000"/>
              <a:buChar char="•"/>
              <a:defRPr sz="4000" b="1"/>
            </a:lvl1pPr>
            <a:lvl2pPr marL="914400" lvl="1" indent="-482600" algn="l">
              <a:lnSpc>
                <a:spcPct val="90000"/>
              </a:lnSpc>
              <a:spcBef>
                <a:spcPts val="500"/>
              </a:spcBef>
              <a:spcAft>
                <a:spcPts val="0"/>
              </a:spcAft>
              <a:buClr>
                <a:schemeClr val="dk1"/>
              </a:buClr>
              <a:buSzPts val="4000"/>
              <a:buChar char="•"/>
              <a:defRPr sz="4000" b="1"/>
            </a:lvl2pPr>
            <a:lvl3pPr marL="1371600" lvl="2" indent="-482600" algn="l">
              <a:lnSpc>
                <a:spcPct val="90000"/>
              </a:lnSpc>
              <a:spcBef>
                <a:spcPts val="500"/>
              </a:spcBef>
              <a:spcAft>
                <a:spcPts val="0"/>
              </a:spcAft>
              <a:buClr>
                <a:schemeClr val="dk1"/>
              </a:buClr>
              <a:buSzPts val="4000"/>
              <a:buChar char="•"/>
              <a:defRPr sz="4000" b="1"/>
            </a:lvl3pPr>
            <a:lvl4pPr marL="1828800" lvl="3" indent="-482600" algn="l">
              <a:lnSpc>
                <a:spcPct val="90000"/>
              </a:lnSpc>
              <a:spcBef>
                <a:spcPts val="500"/>
              </a:spcBef>
              <a:spcAft>
                <a:spcPts val="0"/>
              </a:spcAft>
              <a:buClr>
                <a:schemeClr val="dk1"/>
              </a:buClr>
              <a:buSzPts val="4000"/>
              <a:buChar char="•"/>
              <a:defRPr sz="4000" b="1"/>
            </a:lvl4pPr>
            <a:lvl5pPr marL="2286000" lvl="4" indent="-482600" algn="l">
              <a:lnSpc>
                <a:spcPct val="90000"/>
              </a:lnSpc>
              <a:spcBef>
                <a:spcPts val="500"/>
              </a:spcBef>
              <a:spcAft>
                <a:spcPts val="0"/>
              </a:spcAft>
              <a:buClr>
                <a:schemeClr val="dk1"/>
              </a:buClr>
              <a:buSzPts val="4000"/>
              <a:buChar char="•"/>
              <a:defRPr sz="4000"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title slide 3">
  <p:cSld name="Section title slide 3">
    <p:spTree>
      <p:nvGrpSpPr>
        <p:cNvPr id="1" name="Shape 47"/>
        <p:cNvGrpSpPr/>
        <p:nvPr/>
      </p:nvGrpSpPr>
      <p:grpSpPr>
        <a:xfrm>
          <a:off x="0" y="0"/>
          <a:ext cx="0" cy="0"/>
          <a:chOff x="0" y="0"/>
          <a:chExt cx="0" cy="0"/>
        </a:xfrm>
      </p:grpSpPr>
      <p:pic>
        <p:nvPicPr>
          <p:cNvPr id="48" name="Google Shape;48;p32"/>
          <p:cNvPicPr preferRelativeResize="0"/>
          <p:nvPr/>
        </p:nvPicPr>
        <p:blipFill rotWithShape="1">
          <a:blip r:embed="rId2">
            <a:alphaModFix/>
          </a:blip>
          <a:srcRect/>
          <a:stretch/>
        </p:blipFill>
        <p:spPr>
          <a:xfrm rot="5400000">
            <a:off x="5826559" y="-523977"/>
            <a:ext cx="5052747" cy="6858000"/>
          </a:xfrm>
          <a:prstGeom prst="rect">
            <a:avLst/>
          </a:prstGeom>
          <a:noFill/>
          <a:ln>
            <a:noFill/>
          </a:ln>
        </p:spPr>
      </p:pic>
      <p:sp>
        <p:nvSpPr>
          <p:cNvPr id="49" name="Google Shape;49;p32"/>
          <p:cNvSpPr txBox="1">
            <a:spLocks noGrp="1"/>
          </p:cNvSpPr>
          <p:nvPr>
            <p:ph type="body" idx="1"/>
          </p:nvPr>
        </p:nvSpPr>
        <p:spPr>
          <a:xfrm>
            <a:off x="390525" y="5196113"/>
            <a:ext cx="5705475" cy="913047"/>
          </a:xfrm>
          <a:prstGeom prst="rect">
            <a:avLst/>
          </a:prstGeom>
          <a:noFill/>
          <a:ln>
            <a:noFill/>
          </a:ln>
        </p:spPr>
        <p:txBody>
          <a:bodyPr spcFirstLastPara="1" wrap="square" lIns="91425" tIns="45700" rIns="91425" bIns="45700" anchor="t" anchorCtr="0">
            <a:noAutofit/>
          </a:bodyPr>
          <a:lstStyle>
            <a:lvl1pPr marL="457200" lvl="0" indent="-482600" algn="l">
              <a:lnSpc>
                <a:spcPct val="90000"/>
              </a:lnSpc>
              <a:spcBef>
                <a:spcPts val="1000"/>
              </a:spcBef>
              <a:spcAft>
                <a:spcPts val="0"/>
              </a:spcAft>
              <a:buClr>
                <a:schemeClr val="dk1"/>
              </a:buClr>
              <a:buSzPts val="4000"/>
              <a:buChar char="•"/>
              <a:defRPr sz="4000" b="1"/>
            </a:lvl1pPr>
            <a:lvl2pPr marL="914400" lvl="1" indent="-482600" algn="l">
              <a:lnSpc>
                <a:spcPct val="90000"/>
              </a:lnSpc>
              <a:spcBef>
                <a:spcPts val="500"/>
              </a:spcBef>
              <a:spcAft>
                <a:spcPts val="0"/>
              </a:spcAft>
              <a:buClr>
                <a:schemeClr val="dk1"/>
              </a:buClr>
              <a:buSzPts val="4000"/>
              <a:buChar char="•"/>
              <a:defRPr sz="4000" b="1"/>
            </a:lvl2pPr>
            <a:lvl3pPr marL="1371600" lvl="2" indent="-482600" algn="l">
              <a:lnSpc>
                <a:spcPct val="90000"/>
              </a:lnSpc>
              <a:spcBef>
                <a:spcPts val="500"/>
              </a:spcBef>
              <a:spcAft>
                <a:spcPts val="0"/>
              </a:spcAft>
              <a:buClr>
                <a:schemeClr val="dk1"/>
              </a:buClr>
              <a:buSzPts val="4000"/>
              <a:buChar char="•"/>
              <a:defRPr sz="4000" b="1"/>
            </a:lvl3pPr>
            <a:lvl4pPr marL="1828800" lvl="3" indent="-482600" algn="l">
              <a:lnSpc>
                <a:spcPct val="90000"/>
              </a:lnSpc>
              <a:spcBef>
                <a:spcPts val="500"/>
              </a:spcBef>
              <a:spcAft>
                <a:spcPts val="0"/>
              </a:spcAft>
              <a:buClr>
                <a:schemeClr val="dk1"/>
              </a:buClr>
              <a:buSzPts val="4000"/>
              <a:buChar char="•"/>
              <a:defRPr sz="4000" b="1"/>
            </a:lvl4pPr>
            <a:lvl5pPr marL="2286000" lvl="4" indent="-482600" algn="l">
              <a:lnSpc>
                <a:spcPct val="90000"/>
              </a:lnSpc>
              <a:spcBef>
                <a:spcPts val="500"/>
              </a:spcBef>
              <a:spcAft>
                <a:spcPts val="0"/>
              </a:spcAft>
              <a:buClr>
                <a:schemeClr val="dk1"/>
              </a:buClr>
              <a:buSzPts val="4000"/>
              <a:buChar char="•"/>
              <a:defRPr sz="4000"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ext">
  <p:cSld name="Title text">
    <p:spTree>
      <p:nvGrpSpPr>
        <p:cNvPr id="1" name="Shape 50"/>
        <p:cNvGrpSpPr/>
        <p:nvPr/>
      </p:nvGrpSpPr>
      <p:grpSpPr>
        <a:xfrm>
          <a:off x="0" y="0"/>
          <a:ext cx="0" cy="0"/>
          <a:chOff x="0" y="0"/>
          <a:chExt cx="0" cy="0"/>
        </a:xfrm>
      </p:grpSpPr>
      <p:sp>
        <p:nvSpPr>
          <p:cNvPr id="51" name="Google Shape;51;p33"/>
          <p:cNvSpPr txBox="1"/>
          <p:nvPr/>
        </p:nvSpPr>
        <p:spPr>
          <a:xfrm>
            <a:off x="301660" y="6358360"/>
            <a:ext cx="52790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
        <p:nvSpPr>
          <p:cNvPr id="52" name="Google Shape;52;p33"/>
          <p:cNvSpPr txBox="1">
            <a:spLocks noGrp="1"/>
          </p:cNvSpPr>
          <p:nvPr>
            <p:ph type="body" idx="1"/>
          </p:nvPr>
        </p:nvSpPr>
        <p:spPr>
          <a:xfrm>
            <a:off x="301660" y="1419355"/>
            <a:ext cx="6454740" cy="475919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3"/>
          <p:cNvSpPr txBox="1">
            <a:spLocks noGrp="1"/>
          </p:cNvSpPr>
          <p:nvPr>
            <p:ph type="title"/>
          </p:nvPr>
        </p:nvSpPr>
        <p:spPr>
          <a:xfrm>
            <a:off x="301660" y="679451"/>
            <a:ext cx="10515600" cy="49173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4" name="Google Shape;54;p33"/>
          <p:cNvPicPr preferRelativeResize="0"/>
          <p:nvPr/>
        </p:nvPicPr>
        <p:blipFill rotWithShape="1">
          <a:blip r:embed="rId2">
            <a:alphaModFix/>
          </a:blip>
          <a:srcRect/>
          <a:stretch/>
        </p:blipFill>
        <p:spPr>
          <a:xfrm>
            <a:off x="8285682" y="0"/>
            <a:ext cx="1147808" cy="3443424"/>
          </a:xfrm>
          <a:prstGeom prst="rect">
            <a:avLst/>
          </a:prstGeom>
          <a:noFill/>
          <a:ln>
            <a:noFill/>
          </a:ln>
        </p:spPr>
      </p:pic>
      <p:pic>
        <p:nvPicPr>
          <p:cNvPr id="55" name="Google Shape;55;p33"/>
          <p:cNvPicPr preferRelativeResize="0"/>
          <p:nvPr/>
        </p:nvPicPr>
        <p:blipFill rotWithShape="1">
          <a:blip r:embed="rId3">
            <a:alphaModFix/>
          </a:blip>
          <a:srcRect/>
          <a:stretch/>
        </p:blipFill>
        <p:spPr>
          <a:xfrm>
            <a:off x="10521863" y="5184589"/>
            <a:ext cx="1368477" cy="131853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text 2">
  <p:cSld name="Title text 2">
    <p:spTree>
      <p:nvGrpSpPr>
        <p:cNvPr id="1" name="Shape 56"/>
        <p:cNvGrpSpPr/>
        <p:nvPr/>
      </p:nvGrpSpPr>
      <p:grpSpPr>
        <a:xfrm>
          <a:off x="0" y="0"/>
          <a:ext cx="0" cy="0"/>
          <a:chOff x="0" y="0"/>
          <a:chExt cx="0" cy="0"/>
        </a:xfrm>
      </p:grpSpPr>
      <p:sp>
        <p:nvSpPr>
          <p:cNvPr id="57" name="Google Shape;57;p34"/>
          <p:cNvSpPr txBox="1"/>
          <p:nvPr/>
        </p:nvSpPr>
        <p:spPr>
          <a:xfrm>
            <a:off x="301660" y="6358360"/>
            <a:ext cx="52790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
        <p:nvSpPr>
          <p:cNvPr id="58" name="Google Shape;58;p34"/>
          <p:cNvSpPr txBox="1">
            <a:spLocks noGrp="1"/>
          </p:cNvSpPr>
          <p:nvPr>
            <p:ph type="body" idx="1"/>
          </p:nvPr>
        </p:nvSpPr>
        <p:spPr>
          <a:xfrm>
            <a:off x="6096001" y="2229633"/>
            <a:ext cx="5794340" cy="4315216"/>
          </a:xfrm>
          <a:prstGeom prst="rect">
            <a:avLst/>
          </a:prstGeom>
          <a:noFill/>
          <a:ln>
            <a:noFill/>
          </a:ln>
        </p:spPr>
        <p:txBody>
          <a:bodyPr spcFirstLastPara="1" wrap="square" lIns="91425" tIns="45700" rIns="91425" bIns="45700" anchor="t" anchorCtr="0">
            <a:normAutofit/>
          </a:bodyPr>
          <a:lstStyle>
            <a:lvl1pPr marL="457200" lvl="0" indent="-317500" algn="l">
              <a:lnSpc>
                <a:spcPct val="90000"/>
              </a:lnSpc>
              <a:spcBef>
                <a:spcPts val="1000"/>
              </a:spcBef>
              <a:spcAft>
                <a:spcPts val="0"/>
              </a:spcAft>
              <a:buClr>
                <a:schemeClr val="dk1"/>
              </a:buClr>
              <a:buSzPts val="1400"/>
              <a:buChar char="•"/>
              <a:defRPr sz="1400"/>
            </a:lvl1pPr>
            <a:lvl2pPr marL="914400" lvl="1" indent="-317500" algn="l">
              <a:lnSpc>
                <a:spcPct val="90000"/>
              </a:lnSpc>
              <a:spcBef>
                <a:spcPts val="500"/>
              </a:spcBef>
              <a:spcAft>
                <a:spcPts val="0"/>
              </a:spcAft>
              <a:buClr>
                <a:schemeClr val="dk1"/>
              </a:buClr>
              <a:buSzPts val="1400"/>
              <a:buChar char="•"/>
              <a:defRPr sz="1400"/>
            </a:lvl2pPr>
            <a:lvl3pPr marL="1371600" lvl="2" indent="-317500" algn="l">
              <a:lnSpc>
                <a:spcPct val="90000"/>
              </a:lnSpc>
              <a:spcBef>
                <a:spcPts val="500"/>
              </a:spcBef>
              <a:spcAft>
                <a:spcPts val="0"/>
              </a:spcAft>
              <a:buClr>
                <a:schemeClr val="dk1"/>
              </a:buClr>
              <a:buSzPts val="1400"/>
              <a:buChar char="•"/>
              <a:defRPr sz="14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34"/>
          <p:cNvSpPr txBox="1">
            <a:spLocks noGrp="1"/>
          </p:cNvSpPr>
          <p:nvPr>
            <p:ph type="title"/>
          </p:nvPr>
        </p:nvSpPr>
        <p:spPr>
          <a:xfrm>
            <a:off x="301660" y="679451"/>
            <a:ext cx="10515600" cy="49173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0" name="Google Shape;60;p34"/>
          <p:cNvPicPr preferRelativeResize="0"/>
          <p:nvPr/>
        </p:nvPicPr>
        <p:blipFill rotWithShape="1">
          <a:blip r:embed="rId2">
            <a:alphaModFix/>
          </a:blip>
          <a:srcRect/>
          <a:stretch/>
        </p:blipFill>
        <p:spPr>
          <a:xfrm>
            <a:off x="-833938" y="1666595"/>
            <a:ext cx="1667875" cy="1667875"/>
          </a:xfrm>
          <a:prstGeom prst="rect">
            <a:avLst/>
          </a:prstGeom>
          <a:noFill/>
          <a:ln>
            <a:noFill/>
          </a:ln>
        </p:spPr>
      </p:pic>
      <p:pic>
        <p:nvPicPr>
          <p:cNvPr id="61" name="Google Shape;61;p34"/>
          <p:cNvPicPr preferRelativeResize="0"/>
          <p:nvPr/>
        </p:nvPicPr>
        <p:blipFill rotWithShape="1">
          <a:blip r:embed="rId3">
            <a:alphaModFix/>
          </a:blip>
          <a:srcRect/>
          <a:stretch/>
        </p:blipFill>
        <p:spPr>
          <a:xfrm>
            <a:off x="3739941" y="2500533"/>
            <a:ext cx="1452489" cy="4357467"/>
          </a:xfrm>
          <a:prstGeom prst="rect">
            <a:avLst/>
          </a:prstGeom>
          <a:noFill/>
          <a:ln>
            <a:noFill/>
          </a:ln>
        </p:spPr>
      </p:pic>
      <p:pic>
        <p:nvPicPr>
          <p:cNvPr id="62" name="Google Shape;62;p34"/>
          <p:cNvPicPr preferRelativeResize="0"/>
          <p:nvPr/>
        </p:nvPicPr>
        <p:blipFill rotWithShape="1">
          <a:blip r:embed="rId4">
            <a:alphaModFix/>
          </a:blip>
          <a:srcRect/>
          <a:stretch/>
        </p:blipFill>
        <p:spPr>
          <a:xfrm>
            <a:off x="1230248" y="1666595"/>
            <a:ext cx="1739900" cy="1676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text image 2">
  <p:cSld name="Title text image 2">
    <p:spTree>
      <p:nvGrpSpPr>
        <p:cNvPr id="1" name="Shape 63"/>
        <p:cNvGrpSpPr/>
        <p:nvPr/>
      </p:nvGrpSpPr>
      <p:grpSpPr>
        <a:xfrm>
          <a:off x="0" y="0"/>
          <a:ext cx="0" cy="0"/>
          <a:chOff x="0" y="0"/>
          <a:chExt cx="0" cy="0"/>
        </a:xfrm>
      </p:grpSpPr>
      <p:sp>
        <p:nvSpPr>
          <p:cNvPr id="64" name="Google Shape;64;p35"/>
          <p:cNvSpPr txBox="1">
            <a:spLocks noGrp="1"/>
          </p:cNvSpPr>
          <p:nvPr>
            <p:ph type="body" idx="1"/>
          </p:nvPr>
        </p:nvSpPr>
        <p:spPr>
          <a:xfrm>
            <a:off x="301660" y="1419355"/>
            <a:ext cx="4909167" cy="3716316"/>
          </a:xfrm>
          <a:prstGeom prst="rect">
            <a:avLst/>
          </a:prstGeom>
          <a:noFill/>
          <a:ln>
            <a:noFill/>
          </a:ln>
        </p:spPr>
        <p:txBody>
          <a:bodyPr spcFirstLastPara="1" wrap="square" lIns="91425" tIns="45700" rIns="91425" bIns="45700" anchor="t" anchorCtr="0">
            <a:normAutofit/>
          </a:bodyPr>
          <a:lstStyle>
            <a:lvl1pPr marL="457200" lvl="0" indent="-298450" algn="l">
              <a:lnSpc>
                <a:spcPct val="90000"/>
              </a:lnSpc>
              <a:spcBef>
                <a:spcPts val="1000"/>
              </a:spcBef>
              <a:spcAft>
                <a:spcPts val="0"/>
              </a:spcAft>
              <a:buClr>
                <a:schemeClr val="dk1"/>
              </a:buClr>
              <a:buSzPts val="1100"/>
              <a:buChar char="•"/>
              <a:defRPr sz="1100"/>
            </a:lvl1pPr>
            <a:lvl2pPr marL="914400" lvl="1" indent="-298450" algn="l">
              <a:lnSpc>
                <a:spcPct val="90000"/>
              </a:lnSpc>
              <a:spcBef>
                <a:spcPts val="500"/>
              </a:spcBef>
              <a:spcAft>
                <a:spcPts val="0"/>
              </a:spcAft>
              <a:buClr>
                <a:schemeClr val="dk1"/>
              </a:buClr>
              <a:buSzPts val="1100"/>
              <a:buChar char="•"/>
              <a:defRPr sz="1100"/>
            </a:lvl2pPr>
            <a:lvl3pPr marL="1371600" lvl="2" indent="-298450" algn="l">
              <a:lnSpc>
                <a:spcPct val="90000"/>
              </a:lnSpc>
              <a:spcBef>
                <a:spcPts val="500"/>
              </a:spcBef>
              <a:spcAft>
                <a:spcPts val="0"/>
              </a:spcAft>
              <a:buClr>
                <a:schemeClr val="dk1"/>
              </a:buClr>
              <a:buSzPts val="1100"/>
              <a:buChar char="•"/>
              <a:defRPr sz="1100"/>
            </a:lvl3pPr>
            <a:lvl4pPr marL="1828800" lvl="3" indent="-298450" algn="l">
              <a:lnSpc>
                <a:spcPct val="90000"/>
              </a:lnSpc>
              <a:spcBef>
                <a:spcPts val="500"/>
              </a:spcBef>
              <a:spcAft>
                <a:spcPts val="0"/>
              </a:spcAft>
              <a:buClr>
                <a:schemeClr val="dk1"/>
              </a:buClr>
              <a:buSzPts val="1100"/>
              <a:buChar char="•"/>
              <a:defRPr sz="1100"/>
            </a:lvl4pPr>
            <a:lvl5pPr marL="2286000" lvl="4" indent="-298450" algn="l">
              <a:lnSpc>
                <a:spcPct val="90000"/>
              </a:lnSpc>
              <a:spcBef>
                <a:spcPts val="500"/>
              </a:spcBef>
              <a:spcAft>
                <a:spcPts val="0"/>
              </a:spcAft>
              <a:buClr>
                <a:schemeClr val="dk1"/>
              </a:buClr>
              <a:buSzPts val="1100"/>
              <a:buChar char="•"/>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5"/>
          <p:cNvSpPr txBox="1">
            <a:spLocks noGrp="1"/>
          </p:cNvSpPr>
          <p:nvPr>
            <p:ph type="title"/>
          </p:nvPr>
        </p:nvSpPr>
        <p:spPr>
          <a:xfrm>
            <a:off x="301660" y="679451"/>
            <a:ext cx="10515600" cy="49173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5"/>
          <p:cNvSpPr txBox="1">
            <a:spLocks noGrp="1"/>
          </p:cNvSpPr>
          <p:nvPr>
            <p:ph type="body" idx="2"/>
          </p:nvPr>
        </p:nvSpPr>
        <p:spPr>
          <a:xfrm>
            <a:off x="6743700" y="5956377"/>
            <a:ext cx="4909167" cy="3716316"/>
          </a:xfrm>
          <a:prstGeom prst="rect">
            <a:avLst/>
          </a:prstGeom>
          <a:noFill/>
          <a:ln>
            <a:noFill/>
          </a:ln>
        </p:spPr>
        <p:txBody>
          <a:bodyPr spcFirstLastPara="1" wrap="square" lIns="91425" tIns="45700" rIns="91425" bIns="45700" anchor="t" anchorCtr="0">
            <a:normAutofit/>
          </a:bodyPr>
          <a:lstStyle>
            <a:lvl1pPr marL="457200" lvl="0" indent="-279400" algn="l">
              <a:lnSpc>
                <a:spcPct val="90000"/>
              </a:lnSpc>
              <a:spcBef>
                <a:spcPts val="1000"/>
              </a:spcBef>
              <a:spcAft>
                <a:spcPts val="0"/>
              </a:spcAft>
              <a:buClr>
                <a:schemeClr val="dk1"/>
              </a:buClr>
              <a:buSzPts val="800"/>
              <a:buChar char="•"/>
              <a:defRPr sz="800" b="0"/>
            </a:lvl1pPr>
            <a:lvl2pPr marL="914400" lvl="1" indent="-279400" algn="l">
              <a:lnSpc>
                <a:spcPct val="90000"/>
              </a:lnSpc>
              <a:spcBef>
                <a:spcPts val="500"/>
              </a:spcBef>
              <a:spcAft>
                <a:spcPts val="0"/>
              </a:spcAft>
              <a:buClr>
                <a:schemeClr val="dk1"/>
              </a:buClr>
              <a:buSzPts val="800"/>
              <a:buChar char="•"/>
              <a:defRPr sz="800" b="0"/>
            </a:lvl2pPr>
            <a:lvl3pPr marL="1371600" lvl="2" indent="-279400" algn="l">
              <a:lnSpc>
                <a:spcPct val="90000"/>
              </a:lnSpc>
              <a:spcBef>
                <a:spcPts val="500"/>
              </a:spcBef>
              <a:spcAft>
                <a:spcPts val="0"/>
              </a:spcAft>
              <a:buClr>
                <a:schemeClr val="dk1"/>
              </a:buClr>
              <a:buSzPts val="800"/>
              <a:buChar char="•"/>
              <a:defRPr sz="800" b="0"/>
            </a:lvl3pPr>
            <a:lvl4pPr marL="1828800" lvl="3" indent="-279400" algn="l">
              <a:lnSpc>
                <a:spcPct val="90000"/>
              </a:lnSpc>
              <a:spcBef>
                <a:spcPts val="500"/>
              </a:spcBef>
              <a:spcAft>
                <a:spcPts val="0"/>
              </a:spcAft>
              <a:buClr>
                <a:schemeClr val="dk1"/>
              </a:buClr>
              <a:buSzPts val="800"/>
              <a:buChar char="•"/>
              <a:defRPr sz="800" b="0"/>
            </a:lvl4pPr>
            <a:lvl5pPr marL="2286000" lvl="4" indent="-279400" algn="l">
              <a:lnSpc>
                <a:spcPct val="90000"/>
              </a:lnSpc>
              <a:spcBef>
                <a:spcPts val="500"/>
              </a:spcBef>
              <a:spcAft>
                <a:spcPts val="0"/>
              </a:spcAft>
              <a:buClr>
                <a:schemeClr val="dk1"/>
              </a:buClr>
              <a:buSzPts val="800"/>
              <a:buChar char="•"/>
              <a:defRPr sz="800" b="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7" name="Google Shape;67;p35"/>
          <p:cNvPicPr preferRelativeResize="0"/>
          <p:nvPr/>
        </p:nvPicPr>
        <p:blipFill rotWithShape="1">
          <a:blip r:embed="rId2">
            <a:alphaModFix/>
          </a:blip>
          <a:srcRect/>
          <a:stretch/>
        </p:blipFill>
        <p:spPr>
          <a:xfrm rot="5400000">
            <a:off x="8394700" y="-879345"/>
            <a:ext cx="1498600" cy="6096000"/>
          </a:xfrm>
          <a:prstGeom prst="rect">
            <a:avLst/>
          </a:prstGeom>
          <a:noFill/>
          <a:ln>
            <a:noFill/>
          </a:ln>
        </p:spPr>
      </p:pic>
      <p:sp>
        <p:nvSpPr>
          <p:cNvPr id="68" name="Google Shape;68;p35"/>
          <p:cNvSpPr>
            <a:spLocks noGrp="1"/>
          </p:cNvSpPr>
          <p:nvPr>
            <p:ph type="pic" idx="3"/>
          </p:nvPr>
        </p:nvSpPr>
        <p:spPr>
          <a:xfrm>
            <a:off x="6743700" y="2168655"/>
            <a:ext cx="4909166" cy="3716316"/>
          </a:xfrm>
          <a:prstGeom prst="rect">
            <a:avLst/>
          </a:prstGeom>
          <a:noFill/>
          <a:ln>
            <a:noFill/>
          </a:ln>
        </p:spPr>
      </p:sp>
      <p:sp>
        <p:nvSpPr>
          <p:cNvPr id="69" name="Google Shape;69;p35"/>
          <p:cNvSpPr txBox="1"/>
          <p:nvPr/>
        </p:nvSpPr>
        <p:spPr>
          <a:xfrm>
            <a:off x="301660" y="6358360"/>
            <a:ext cx="52790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4"/>
          <p:cNvPicPr preferRelativeResize="0"/>
          <p:nvPr/>
        </p:nvPicPr>
        <p:blipFill rotWithShape="1">
          <a:blip r:embed="rId13">
            <a:alphaModFix/>
          </a:blip>
          <a:srcRect/>
          <a:stretch/>
        </p:blipFill>
        <p:spPr>
          <a:xfrm>
            <a:off x="10284326" y="306669"/>
            <a:ext cx="1538171" cy="330307"/>
          </a:xfrm>
          <a:prstGeom prst="rect">
            <a:avLst/>
          </a:prstGeom>
          <a:noFill/>
          <a:ln>
            <a:noFill/>
          </a:ln>
        </p:spPr>
      </p:pic>
      <p:sp>
        <p:nvSpPr>
          <p:cNvPr id="11" name="Google Shape;11;p24"/>
          <p:cNvSpPr/>
          <p:nvPr/>
        </p:nvSpPr>
        <p:spPr>
          <a:xfrm>
            <a:off x="-3555886" y="7143189"/>
            <a:ext cx="11385256" cy="5392075"/>
          </a:xfrm>
          <a:prstGeom prst="rect">
            <a:avLst/>
          </a:prstGeom>
          <a:noFill/>
          <a:ln w="9525" cap="flat" cmpd="sng">
            <a:solidFill>
              <a:srgbClr val="D9E5F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 name="Google Shape;12;p24"/>
          <p:cNvSpPr txBox="1">
            <a:spLocks noGrp="1"/>
          </p:cNvSpPr>
          <p:nvPr>
            <p:ph type="body" idx="1"/>
          </p:nvPr>
        </p:nvSpPr>
        <p:spPr>
          <a:xfrm>
            <a:off x="400050" y="1653058"/>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24"/>
          <p:cNvSpPr txBox="1">
            <a:spLocks noGrp="1"/>
          </p:cNvSpPr>
          <p:nvPr>
            <p:ph type="title"/>
          </p:nvPr>
        </p:nvSpPr>
        <p:spPr>
          <a:xfrm>
            <a:off x="400050" y="679451"/>
            <a:ext cx="10515600" cy="97360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figurative.org.uk/"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www.nesta.org.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artsphilanthropy.org.u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5" name="TextBox 4">
            <a:extLst>
              <a:ext uri="{FF2B5EF4-FFF2-40B4-BE49-F238E27FC236}">
                <a16:creationId xmlns:a16="http://schemas.microsoft.com/office/drawing/2014/main" id="{5E147218-B638-9CAD-7499-0C815F858F0B}"/>
              </a:ext>
            </a:extLst>
          </p:cNvPr>
          <p:cNvSpPr txBox="1"/>
          <p:nvPr/>
        </p:nvSpPr>
        <p:spPr>
          <a:xfrm>
            <a:off x="731520" y="731520"/>
            <a:ext cx="10703293" cy="2585323"/>
          </a:xfrm>
          <a:prstGeom prst="rect">
            <a:avLst/>
          </a:prstGeom>
          <a:noFill/>
        </p:spPr>
        <p:txBody>
          <a:bodyPr wrap="square" rtlCol="0">
            <a:spAutoFit/>
          </a:bodyPr>
          <a:lstStyle/>
          <a:p>
            <a:r>
              <a:rPr lang="en-GB" sz="2600" b="1" dirty="0">
                <a:latin typeface="Aeonik" panose="020B0503030300000000" pitchFamily="34" charset="0"/>
              </a:rPr>
              <a:t>  Governance Now 2025</a:t>
            </a:r>
          </a:p>
          <a:p>
            <a:r>
              <a:rPr lang="en-GB" sz="8800" b="1" dirty="0">
                <a:latin typeface="Aeonik" panose="020B0503030300000000" pitchFamily="34" charset="0"/>
              </a:rPr>
              <a:t> Power!</a:t>
            </a:r>
          </a:p>
          <a:p>
            <a:endParaRPr lang="en-GB" sz="4800" b="1" dirty="0">
              <a:latin typeface="Aeonik" panose="020B0503030300000000" pitchFamily="34" charset="0"/>
            </a:endParaRPr>
          </a:p>
        </p:txBody>
      </p:sp>
      <p:pic>
        <p:nvPicPr>
          <p:cNvPr id="7" name="Picture 6">
            <a:extLst>
              <a:ext uri="{FF2B5EF4-FFF2-40B4-BE49-F238E27FC236}">
                <a16:creationId xmlns:a16="http://schemas.microsoft.com/office/drawing/2014/main" id="{4564FD1D-D6E1-D04D-0A46-3DD5BAD24173}"/>
              </a:ext>
            </a:extLst>
          </p:cNvPr>
          <p:cNvPicPr>
            <a:picLocks noChangeAspect="1"/>
          </p:cNvPicPr>
          <p:nvPr/>
        </p:nvPicPr>
        <p:blipFill>
          <a:blip r:embed="rId3"/>
          <a:stretch>
            <a:fillRect/>
          </a:stretch>
        </p:blipFill>
        <p:spPr>
          <a:xfrm>
            <a:off x="10975425" y="555068"/>
            <a:ext cx="662949" cy="663256"/>
          </a:xfrm>
          <a:prstGeom prst="rect">
            <a:avLst/>
          </a:prstGeom>
        </p:spPr>
      </p:pic>
      <p:sp>
        <p:nvSpPr>
          <p:cNvPr id="8" name="TextBox 7">
            <a:extLst>
              <a:ext uri="{FF2B5EF4-FFF2-40B4-BE49-F238E27FC236}">
                <a16:creationId xmlns:a16="http://schemas.microsoft.com/office/drawing/2014/main" id="{C1C1CECA-E8C6-B44C-32DF-C03CE9376909}"/>
              </a:ext>
            </a:extLst>
          </p:cNvPr>
          <p:cNvSpPr txBox="1"/>
          <p:nvPr/>
        </p:nvSpPr>
        <p:spPr>
          <a:xfrm>
            <a:off x="731521" y="4263992"/>
            <a:ext cx="11030552" cy="2154436"/>
          </a:xfrm>
          <a:prstGeom prst="rect">
            <a:avLst/>
          </a:prstGeom>
          <a:noFill/>
        </p:spPr>
        <p:txBody>
          <a:bodyPr wrap="square" rtlCol="0">
            <a:spAutoFit/>
          </a:bodyPr>
          <a:lstStyle/>
          <a:p>
            <a:r>
              <a:rPr lang="en-GB" sz="4000" b="1" dirty="0">
                <a:latin typeface="Aeonik" panose="020B0503030300000000" pitchFamily="34" charset="0"/>
              </a:rPr>
              <a:t>Intermediation:</a:t>
            </a:r>
          </a:p>
          <a:p>
            <a:r>
              <a:rPr lang="en-GB" sz="4000" b="1" dirty="0">
                <a:latin typeface="Aeonik" panose="020B0503030300000000" pitchFamily="34" charset="0"/>
              </a:rPr>
              <a:t>  </a:t>
            </a:r>
          </a:p>
          <a:p>
            <a:r>
              <a:rPr lang="en-GB" sz="4000" b="1" i="1" dirty="0">
                <a:latin typeface="Aeonik" panose="020B0503030300000000" pitchFamily="34" charset="0"/>
              </a:rPr>
              <a:t> Diffusion of power, or concentration?</a:t>
            </a:r>
          </a:p>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2892486D-4523-40DC-B989-7DA5124C8866}"/>
            </a:ext>
          </a:extLst>
        </p:cNvPr>
        <p:cNvGrpSpPr/>
        <p:nvPr/>
      </p:nvGrpSpPr>
      <p:grpSpPr>
        <a:xfrm>
          <a:off x="0" y="0"/>
          <a:ext cx="0" cy="0"/>
          <a:chOff x="0" y="0"/>
          <a:chExt cx="0" cy="0"/>
        </a:xfrm>
      </p:grpSpPr>
      <p:sp>
        <p:nvSpPr>
          <p:cNvPr id="95" name="Google Shape;95;p3">
            <a:extLst>
              <a:ext uri="{FF2B5EF4-FFF2-40B4-BE49-F238E27FC236}">
                <a16:creationId xmlns:a16="http://schemas.microsoft.com/office/drawing/2014/main" id="{EA9B59FE-1C67-7F56-13B7-8438D054A3AC}"/>
              </a:ext>
            </a:extLst>
          </p:cNvPr>
          <p:cNvSpPr txBox="1">
            <a:spLocks noGrp="1"/>
          </p:cNvSpPr>
          <p:nvPr>
            <p:ph type="title"/>
          </p:nvPr>
        </p:nvSpPr>
        <p:spPr>
          <a:xfrm>
            <a:off x="301660" y="679451"/>
            <a:ext cx="10515600" cy="49173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Font typeface="Arial"/>
              <a:buNone/>
            </a:pPr>
            <a:r>
              <a:rPr lang="en-GB" dirty="0">
                <a:latin typeface="Aeonik" panose="020B0503030300000000" pitchFamily="34" charset="0"/>
              </a:rPr>
              <a:t>Where do we need to be bold?</a:t>
            </a:r>
            <a:endParaRPr dirty="0">
              <a:latin typeface="Aeonik" panose="020B0503030300000000" pitchFamily="34" charset="0"/>
            </a:endParaRPr>
          </a:p>
        </p:txBody>
      </p:sp>
      <p:sp>
        <p:nvSpPr>
          <p:cNvPr id="96" name="Google Shape;96;p3">
            <a:extLst>
              <a:ext uri="{FF2B5EF4-FFF2-40B4-BE49-F238E27FC236}">
                <a16:creationId xmlns:a16="http://schemas.microsoft.com/office/drawing/2014/main" id="{9A8C19F1-819D-6534-985C-F4FFAD882CAC}"/>
              </a:ext>
            </a:extLst>
          </p:cNvPr>
          <p:cNvSpPr/>
          <p:nvPr/>
        </p:nvSpPr>
        <p:spPr>
          <a:xfrm>
            <a:off x="396827" y="1335023"/>
            <a:ext cx="11398346" cy="4544569"/>
          </a:xfrm>
          <a:custGeom>
            <a:avLst/>
            <a:gdLst/>
            <a:ahLst/>
            <a:cxnLst/>
            <a:rect l="l" t="t" r="r" b="b"/>
            <a:pathLst>
              <a:path w="19070320" h="10269855" extrusionOk="0">
                <a:moveTo>
                  <a:pt x="19070204" y="0"/>
                </a:moveTo>
                <a:lnTo>
                  <a:pt x="0" y="0"/>
                </a:lnTo>
                <a:lnTo>
                  <a:pt x="0" y="10269708"/>
                </a:lnTo>
                <a:lnTo>
                  <a:pt x="19070204" y="10269708"/>
                </a:lnTo>
                <a:lnTo>
                  <a:pt x="19070204" y="0"/>
                </a:lnTo>
                <a:close/>
              </a:path>
            </a:pathLst>
          </a:custGeom>
          <a:solidFill>
            <a:srgbClr val="AC7AB4"/>
          </a:solidFill>
          <a:ln>
            <a:noFill/>
          </a:ln>
        </p:spPr>
        <p:txBody>
          <a:bodyPr spcFirstLastPara="1" wrap="square" lIns="360000" tIns="360000" rIns="360000" bIns="360000" anchor="ctr" anchorCtr="1">
            <a:noAutofit/>
          </a:bodyPr>
          <a:lstStyle/>
          <a:p>
            <a:pPr marL="0" marR="469900" lvl="0" indent="0" algn="l" rtl="0">
              <a:lnSpc>
                <a:spcPct val="112400"/>
              </a:lnSpc>
              <a:spcBef>
                <a:spcPts val="0"/>
              </a:spcBef>
              <a:spcAft>
                <a:spcPts val="0"/>
              </a:spcAft>
              <a:buClr>
                <a:schemeClr val="lt1"/>
              </a:buClr>
              <a:buSzPts val="2200"/>
              <a:buFont typeface="Arial"/>
              <a:buNone/>
            </a:pPr>
            <a:r>
              <a:rPr lang="en-GB" sz="2200" dirty="0">
                <a:solidFill>
                  <a:schemeClr val="lt1"/>
                </a:solidFill>
                <a:latin typeface="Aeonik" panose="020B0503030300000000" pitchFamily="34" charset="0"/>
              </a:rPr>
              <a:t>Our position is an extraordinary privilege – how do we respect the power we’ve been granted?</a:t>
            </a:r>
          </a:p>
          <a:p>
            <a:pPr marL="0" marR="469900" lvl="0" indent="0" algn="l" rtl="0">
              <a:lnSpc>
                <a:spcPct val="112400"/>
              </a:lnSpc>
              <a:spcBef>
                <a:spcPts val="0"/>
              </a:spcBef>
              <a:spcAft>
                <a:spcPts val="0"/>
              </a:spcAft>
              <a:buClr>
                <a:schemeClr val="lt1"/>
              </a:buClr>
              <a:buSzPts val="2200"/>
              <a:buFont typeface="Arial"/>
              <a:buNone/>
            </a:pPr>
            <a:endParaRPr lang="en-GB" sz="2200" dirty="0">
              <a:solidFill>
                <a:schemeClr val="lt1"/>
              </a:solidFill>
              <a:latin typeface="Aeonik" panose="020B0503030300000000" pitchFamily="34" charset="0"/>
            </a:endParaRPr>
          </a:p>
          <a:p>
            <a:pPr marL="0" marR="469900" lvl="0" indent="0" algn="l" rtl="0">
              <a:lnSpc>
                <a:spcPct val="112400"/>
              </a:lnSpc>
              <a:spcBef>
                <a:spcPts val="0"/>
              </a:spcBef>
              <a:spcAft>
                <a:spcPts val="0"/>
              </a:spcAft>
              <a:buClr>
                <a:schemeClr val="lt1"/>
              </a:buClr>
              <a:buSzPts val="2200"/>
              <a:buFont typeface="Arial"/>
              <a:buNone/>
            </a:pPr>
            <a:r>
              <a:rPr lang="en-GB" sz="2200" dirty="0">
                <a:solidFill>
                  <a:schemeClr val="lt1"/>
                </a:solidFill>
                <a:latin typeface="Aeonik" panose="020B0503030300000000" pitchFamily="34" charset="0"/>
              </a:rPr>
              <a:t>We are rarely the experts, but i</a:t>
            </a:r>
            <a:r>
              <a:rPr lang="en-GB" sz="2200" b="0" i="0" u="none" strike="noStrike" cap="none" dirty="0">
                <a:solidFill>
                  <a:schemeClr val="lt1"/>
                </a:solidFill>
                <a:latin typeface="Aeonik" panose="020B0503030300000000" pitchFamily="34" charset="0"/>
                <a:sym typeface="Arial"/>
              </a:rPr>
              <a:t>n order to represent the sector, we must proceed with conviction</a:t>
            </a:r>
            <a:r>
              <a:rPr lang="en-GB" sz="2200" dirty="0">
                <a:solidFill>
                  <a:schemeClr val="lt1"/>
                </a:solidFill>
                <a:latin typeface="Aeonik" panose="020B0503030300000000" pitchFamily="34" charset="0"/>
              </a:rPr>
              <a:t> and authority</a:t>
            </a:r>
            <a:endParaRPr lang="en-GB" sz="2200" b="0" i="0" u="none" strike="noStrike" cap="none" dirty="0">
              <a:solidFill>
                <a:schemeClr val="lt1"/>
              </a:solidFill>
              <a:latin typeface="Aeonik" panose="020B0503030300000000" pitchFamily="34" charset="0"/>
              <a:sym typeface="Arial"/>
            </a:endParaRPr>
          </a:p>
          <a:p>
            <a:pPr marL="0" marR="469900" lvl="0" indent="0" algn="l" rtl="0">
              <a:lnSpc>
                <a:spcPct val="112400"/>
              </a:lnSpc>
              <a:spcBef>
                <a:spcPts val="0"/>
              </a:spcBef>
              <a:spcAft>
                <a:spcPts val="0"/>
              </a:spcAft>
              <a:buClr>
                <a:schemeClr val="lt1"/>
              </a:buClr>
              <a:buSzPts val="2200"/>
              <a:buFont typeface="Arial"/>
              <a:buNone/>
            </a:pPr>
            <a:r>
              <a:rPr lang="en-GB" sz="2200" b="0" i="0" u="none" strike="noStrike" cap="none" dirty="0">
                <a:solidFill>
                  <a:schemeClr val="lt1"/>
                </a:solidFill>
                <a:latin typeface="Aeonik" panose="020B0503030300000000" pitchFamily="34" charset="0"/>
                <a:sym typeface="Arial"/>
              </a:rPr>
              <a:t>We need to balance a humble, listening stance with the confidence to make decisive actions when needed</a:t>
            </a:r>
          </a:p>
          <a:p>
            <a:pPr marL="0" marR="469900" lvl="0" indent="0" algn="l" rtl="0">
              <a:lnSpc>
                <a:spcPct val="112400"/>
              </a:lnSpc>
              <a:spcBef>
                <a:spcPts val="0"/>
              </a:spcBef>
              <a:spcAft>
                <a:spcPts val="0"/>
              </a:spcAft>
              <a:buClr>
                <a:schemeClr val="lt1"/>
              </a:buClr>
              <a:buSzPts val="2200"/>
              <a:buFont typeface="Arial"/>
              <a:buNone/>
            </a:pPr>
            <a:endParaRPr lang="en-GB" sz="2200" dirty="0">
              <a:solidFill>
                <a:schemeClr val="lt1"/>
              </a:solidFill>
              <a:latin typeface="Aeonik" panose="020B0503030300000000" pitchFamily="34" charset="0"/>
            </a:endParaRPr>
          </a:p>
          <a:p>
            <a:pPr marL="0" marR="469900" lvl="0" indent="0" algn="l" rtl="0">
              <a:lnSpc>
                <a:spcPct val="112400"/>
              </a:lnSpc>
              <a:spcBef>
                <a:spcPts val="0"/>
              </a:spcBef>
              <a:spcAft>
                <a:spcPts val="0"/>
              </a:spcAft>
              <a:buClr>
                <a:schemeClr val="lt1"/>
              </a:buClr>
              <a:buSzPts val="2200"/>
              <a:buFont typeface="Arial"/>
              <a:buNone/>
            </a:pPr>
            <a:r>
              <a:rPr lang="en-GB" sz="2400" b="0" i="1" u="none" strike="noStrike" cap="none" dirty="0">
                <a:solidFill>
                  <a:schemeClr val="lt1"/>
                </a:solidFill>
                <a:latin typeface="Aeonik" panose="020B0503030300000000" pitchFamily="34" charset="0"/>
                <a:sym typeface="Arial"/>
              </a:rPr>
              <a:t>Split into different pairs: what are </a:t>
            </a:r>
            <a:r>
              <a:rPr lang="en-GB" sz="2400" b="0" i="1" u="none" strike="noStrike" cap="none" dirty="0" err="1">
                <a:solidFill>
                  <a:schemeClr val="lt1"/>
                </a:solidFill>
                <a:latin typeface="Aeonik" panose="020B0503030300000000" pitchFamily="34" charset="0"/>
                <a:sym typeface="Arial"/>
              </a:rPr>
              <a:t>Figurative’s</a:t>
            </a:r>
            <a:r>
              <a:rPr lang="en-GB" sz="2400" b="0" i="1" u="none" strike="noStrike" cap="none" dirty="0">
                <a:solidFill>
                  <a:schemeClr val="lt1"/>
                </a:solidFill>
                <a:latin typeface="Aeonik" panose="020B0503030300000000" pitchFamily="34" charset="0"/>
                <a:sym typeface="Arial"/>
              </a:rPr>
              <a:t> responsibilities as an intermediary?</a:t>
            </a:r>
            <a:endParaRPr sz="2400" b="0" i="1" u="none" strike="noStrike" cap="none" dirty="0">
              <a:solidFill>
                <a:schemeClr val="lt1"/>
              </a:solidFill>
              <a:latin typeface="Aeonik" panose="020B0503030300000000" pitchFamily="34" charset="0"/>
              <a:sym typeface="Arial"/>
            </a:endParaRPr>
          </a:p>
        </p:txBody>
      </p:sp>
      <p:pic>
        <p:nvPicPr>
          <p:cNvPr id="2" name="Google Shape;226;p16" descr="A letter f with a blue circle&#10;&#10;Description automatically generated">
            <a:extLst>
              <a:ext uri="{FF2B5EF4-FFF2-40B4-BE49-F238E27FC236}">
                <a16:creationId xmlns:a16="http://schemas.microsoft.com/office/drawing/2014/main" id="{7CE81C9F-7519-3196-2E79-8629748BDF35}"/>
              </a:ext>
            </a:extLst>
          </p:cNvPr>
          <p:cNvPicPr preferRelativeResize="0"/>
          <p:nvPr/>
        </p:nvPicPr>
        <p:blipFill rotWithShape="1">
          <a:blip r:embed="rId3">
            <a:alphaModFix/>
          </a:blip>
          <a:srcRect/>
          <a:stretch/>
        </p:blipFill>
        <p:spPr>
          <a:xfrm>
            <a:off x="10358448" y="4442867"/>
            <a:ext cx="1436725" cy="1436725"/>
          </a:xfrm>
          <a:prstGeom prst="rect">
            <a:avLst/>
          </a:prstGeom>
          <a:noFill/>
          <a:ln>
            <a:noFill/>
          </a:ln>
        </p:spPr>
      </p:pic>
    </p:spTree>
    <p:extLst>
      <p:ext uri="{BB962C8B-B14F-4D97-AF65-F5344CB8AC3E}">
        <p14:creationId xmlns:p14="http://schemas.microsoft.com/office/powerpoint/2010/main" val="690382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3"/>
          <p:cNvSpPr txBox="1"/>
          <p:nvPr/>
        </p:nvSpPr>
        <p:spPr>
          <a:xfrm>
            <a:off x="6256563" y="2428439"/>
            <a:ext cx="4621200" cy="1614543"/>
          </a:xfrm>
          <a:prstGeom prst="rect">
            <a:avLst/>
          </a:prstGeom>
          <a:noFill/>
          <a:ln>
            <a:noFill/>
          </a:ln>
        </p:spPr>
        <p:txBody>
          <a:bodyPr spcFirstLastPara="1" wrap="square" lIns="0" tIns="7300" rIns="0" bIns="0" anchor="t" anchorCtr="0">
            <a:spAutoFit/>
          </a:bodyPr>
          <a:lstStyle/>
          <a:p>
            <a:pPr marL="186262" marR="169329" lvl="0" indent="-177796" algn="l" rtl="0">
              <a:lnSpc>
                <a:spcPct val="126200"/>
              </a:lnSpc>
              <a:spcBef>
                <a:spcPts val="0"/>
              </a:spcBef>
              <a:spcAft>
                <a:spcPts val="0"/>
              </a:spcAft>
              <a:buClr>
                <a:srgbClr val="FFFFFF"/>
              </a:buClr>
              <a:buSzPts val="1100"/>
              <a:buFont typeface="Montserrat"/>
              <a:buChar char="•"/>
            </a:pPr>
            <a:r>
              <a:rPr lang="en-GB" sz="1467" b="0" i="0" u="none" strike="noStrike" cap="none">
                <a:solidFill>
                  <a:srgbClr val="FFFFFF"/>
                </a:solidFill>
                <a:latin typeface="Aeonik" panose="020B0503030300000000" pitchFamily="34" charset="0"/>
                <a:ea typeface="Montserrat"/>
                <a:cs typeface="Montserrat"/>
                <a:sym typeface="Montserrat"/>
              </a:rPr>
              <a:t>Organisations seeking patient impact-driven capital</a:t>
            </a:r>
            <a:endParaRPr sz="1467" b="0" i="0" u="none" strike="noStrike" cap="none">
              <a:solidFill>
                <a:schemeClr val="dk1"/>
              </a:solidFill>
              <a:latin typeface="Aeonik" panose="020B0503030300000000" pitchFamily="34" charset="0"/>
              <a:ea typeface="Montserrat"/>
              <a:cs typeface="Montserrat"/>
              <a:sym typeface="Montserrat"/>
            </a:endParaRPr>
          </a:p>
          <a:p>
            <a:pPr marL="186262" marR="0" lvl="0" indent="-177796" algn="l" rtl="0">
              <a:lnSpc>
                <a:spcPct val="126200"/>
              </a:lnSpc>
              <a:spcBef>
                <a:spcPts val="667"/>
              </a:spcBef>
              <a:spcAft>
                <a:spcPts val="0"/>
              </a:spcAft>
              <a:buClr>
                <a:srgbClr val="FFFFFF"/>
              </a:buClr>
              <a:buSzPts val="1100"/>
              <a:buFont typeface="Montserrat"/>
              <a:buChar char="•"/>
            </a:pPr>
            <a:r>
              <a:rPr lang="en-GB" sz="1467" b="0" i="0" u="none" strike="noStrike" cap="none">
                <a:solidFill>
                  <a:srgbClr val="FFFFFF"/>
                </a:solidFill>
                <a:latin typeface="Aeonik" panose="020B0503030300000000" pitchFamily="34" charset="0"/>
                <a:ea typeface="Montserrat"/>
                <a:cs typeface="Montserrat"/>
                <a:sym typeface="Montserrat"/>
              </a:rPr>
              <a:t>Corporate partners looking to collaborate with the cultural and creative sectors</a:t>
            </a:r>
            <a:endParaRPr sz="1467" b="0" i="0" u="none" strike="noStrike" cap="none">
              <a:solidFill>
                <a:schemeClr val="dk1"/>
              </a:solidFill>
              <a:latin typeface="Aeonik" panose="020B0503030300000000" pitchFamily="34" charset="0"/>
              <a:ea typeface="Montserrat"/>
              <a:cs typeface="Montserrat"/>
              <a:sym typeface="Montserrat"/>
            </a:endParaRPr>
          </a:p>
          <a:p>
            <a:pPr marL="186262" marR="0" lvl="0" indent="-177796" algn="l" rtl="0">
              <a:lnSpc>
                <a:spcPct val="100000"/>
              </a:lnSpc>
              <a:spcBef>
                <a:spcPts val="1200"/>
              </a:spcBef>
              <a:spcAft>
                <a:spcPts val="0"/>
              </a:spcAft>
              <a:buClr>
                <a:srgbClr val="FFFFFF"/>
              </a:buClr>
              <a:buSzPts val="1100"/>
              <a:buFont typeface="Montserrat"/>
              <a:buChar char="•"/>
            </a:pPr>
            <a:r>
              <a:rPr lang="en-GB" sz="1467" b="0" i="0" u="none" strike="noStrike" cap="none">
                <a:solidFill>
                  <a:srgbClr val="FFFFFF"/>
                </a:solidFill>
                <a:latin typeface="Aeonik" panose="020B0503030300000000" pitchFamily="34" charset="0"/>
                <a:ea typeface="Montserrat"/>
                <a:cs typeface="Montserrat"/>
                <a:sym typeface="Montserrat"/>
              </a:rPr>
              <a:t>Opportunities for advisory work</a:t>
            </a:r>
            <a:endParaRPr sz="1467" b="0" i="0" u="none" strike="noStrike" cap="none">
              <a:solidFill>
                <a:schemeClr val="dk1"/>
              </a:solidFill>
              <a:latin typeface="Aeonik" panose="020B0503030300000000" pitchFamily="34" charset="0"/>
              <a:ea typeface="Montserrat"/>
              <a:cs typeface="Montserrat"/>
              <a:sym typeface="Montserrat"/>
            </a:endParaRPr>
          </a:p>
        </p:txBody>
      </p:sp>
      <p:sp>
        <p:nvSpPr>
          <p:cNvPr id="368" name="Google Shape;368;p23"/>
          <p:cNvSpPr txBox="1"/>
          <p:nvPr/>
        </p:nvSpPr>
        <p:spPr>
          <a:xfrm>
            <a:off x="0" y="6012873"/>
            <a:ext cx="12192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chemeClr val="dk1"/>
                </a:solidFill>
                <a:latin typeface="Aeonik" panose="020B0503030300000000" pitchFamily="34" charset="0"/>
                <a:sym typeface="Arial"/>
                <a:hlinkClick r:id="rId3">
                  <a:extLst>
                    <a:ext uri="{A12FA001-AC4F-418D-AE19-62706E023703}">
                      <ahyp:hlinkClr xmlns:ahyp="http://schemas.microsoft.com/office/drawing/2018/hyperlinkcolor" val="tx"/>
                    </a:ext>
                  </a:extLst>
                </a:hlinkClick>
              </a:rPr>
              <a:t>figurative.org.uk</a:t>
            </a:r>
            <a:endParaRPr sz="1800" b="1" i="0" u="none" strike="noStrike" cap="none">
              <a:solidFill>
                <a:schemeClr val="dk1"/>
              </a:solidFill>
              <a:latin typeface="Aeonik" panose="020B0503030300000000" pitchFamily="34" charset="0"/>
              <a:sym typeface="Arial"/>
            </a:endParaRPr>
          </a:p>
        </p:txBody>
      </p:sp>
      <p:pic>
        <p:nvPicPr>
          <p:cNvPr id="3" name="Picture 2" descr="A black and white logo&#10;&#10;AI-generated content may be incorrect.">
            <a:extLst>
              <a:ext uri="{FF2B5EF4-FFF2-40B4-BE49-F238E27FC236}">
                <a16:creationId xmlns:a16="http://schemas.microsoft.com/office/drawing/2014/main" id="{E31B7070-307A-6054-49A8-77C6320F49D4}"/>
              </a:ext>
            </a:extLst>
          </p:cNvPr>
          <p:cNvPicPr>
            <a:picLocks noChangeAspect="1"/>
          </p:cNvPicPr>
          <p:nvPr/>
        </p:nvPicPr>
        <p:blipFill>
          <a:blip r:embed="rId4"/>
          <a:stretch>
            <a:fillRect/>
          </a:stretch>
        </p:blipFill>
        <p:spPr>
          <a:xfrm>
            <a:off x="1932213" y="2500511"/>
            <a:ext cx="8648700" cy="185697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8"/>
          <p:cNvSpPr txBox="1">
            <a:spLocks noGrp="1"/>
          </p:cNvSpPr>
          <p:nvPr>
            <p:ph type="title"/>
          </p:nvPr>
        </p:nvSpPr>
        <p:spPr>
          <a:xfrm>
            <a:off x="301660" y="679451"/>
            <a:ext cx="10515600" cy="49173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Font typeface="Arial"/>
              <a:buNone/>
            </a:pPr>
            <a:r>
              <a:rPr lang="en-GB" dirty="0">
                <a:latin typeface="Aeonik" panose="020B0503030300000000" pitchFamily="34" charset="0"/>
              </a:rPr>
              <a:t>A balance between influence and control?</a:t>
            </a:r>
            <a:endParaRPr dirty="0">
              <a:latin typeface="Aeonik" panose="020B0503030300000000" pitchFamily="34" charset="0"/>
            </a:endParaRPr>
          </a:p>
        </p:txBody>
      </p:sp>
      <p:sp>
        <p:nvSpPr>
          <p:cNvPr id="146" name="Google Shape;146;p8"/>
          <p:cNvSpPr txBox="1"/>
          <p:nvPr/>
        </p:nvSpPr>
        <p:spPr>
          <a:xfrm>
            <a:off x="462013" y="3326192"/>
            <a:ext cx="7988976" cy="28007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200" b="0" i="0" u="none" strike="noStrike" cap="none" dirty="0">
                <a:solidFill>
                  <a:srgbClr val="000000"/>
                </a:solidFill>
                <a:latin typeface="Aeonik" panose="020B0503030300000000" pitchFamily="34" charset="0"/>
                <a:sym typeface="Arial"/>
              </a:rPr>
              <a:t>Intermediary roles require </a:t>
            </a:r>
            <a:r>
              <a:rPr lang="en-GB" sz="2200" b="1" i="0" u="none" strike="noStrike" cap="none" dirty="0">
                <a:solidFill>
                  <a:srgbClr val="000000"/>
                </a:solidFill>
                <a:latin typeface="Aeonik" panose="020B0503030300000000" pitchFamily="34" charset="0"/>
                <a:sym typeface="Arial"/>
              </a:rPr>
              <a:t>strategic generosity </a:t>
            </a:r>
          </a:p>
          <a:p>
            <a:pPr marL="0" marR="0" lvl="0" indent="0" algn="l" rtl="0">
              <a:lnSpc>
                <a:spcPct val="100000"/>
              </a:lnSpc>
              <a:spcBef>
                <a:spcPts val="0"/>
              </a:spcBef>
              <a:spcAft>
                <a:spcPts val="0"/>
              </a:spcAft>
              <a:buClr>
                <a:srgbClr val="000000"/>
              </a:buClr>
              <a:buSzPts val="2000"/>
              <a:buFont typeface="Arial"/>
              <a:buNone/>
            </a:pPr>
            <a:endParaRPr lang="en-GB" sz="2200" b="1" dirty="0">
              <a:latin typeface="Aeonik" panose="020B0503030300000000" pitchFamily="34" charset="0"/>
            </a:endParaRPr>
          </a:p>
          <a:p>
            <a:pPr marL="0" marR="0" lvl="0" indent="0" algn="l" rtl="0">
              <a:lnSpc>
                <a:spcPct val="100000"/>
              </a:lnSpc>
              <a:spcBef>
                <a:spcPts val="0"/>
              </a:spcBef>
              <a:spcAft>
                <a:spcPts val="0"/>
              </a:spcAft>
              <a:buClr>
                <a:srgbClr val="000000"/>
              </a:buClr>
              <a:buSzPts val="2000"/>
              <a:buFont typeface="Arial"/>
              <a:buNone/>
            </a:pPr>
            <a:r>
              <a:rPr lang="en-GB" sz="2200" i="0" u="none" strike="noStrike" cap="none" dirty="0">
                <a:solidFill>
                  <a:srgbClr val="000000"/>
                </a:solidFill>
                <a:latin typeface="Aeonik" panose="020B0503030300000000" pitchFamily="34" charset="0"/>
                <a:sym typeface="Arial"/>
              </a:rPr>
              <a:t>Intermediaries must provide:</a:t>
            </a:r>
          </a:p>
          <a:p>
            <a:pPr marL="0" marR="0" lvl="0" indent="0" algn="l" rtl="0">
              <a:lnSpc>
                <a:spcPct val="100000"/>
              </a:lnSpc>
              <a:spcBef>
                <a:spcPts val="0"/>
              </a:spcBef>
              <a:spcAft>
                <a:spcPts val="0"/>
              </a:spcAft>
              <a:buClr>
                <a:srgbClr val="000000"/>
              </a:buClr>
              <a:buSzPts val="2000"/>
              <a:buFont typeface="Arial"/>
              <a:buNone/>
            </a:pPr>
            <a:endParaRPr lang="en-GB" sz="2200" i="0" u="none" strike="noStrike" cap="none" dirty="0">
              <a:solidFill>
                <a:srgbClr val="000000"/>
              </a:solidFill>
              <a:latin typeface="Aeonik" panose="020B0503030300000000" pitchFamily="34" charset="0"/>
              <a:sym typeface="Arial"/>
            </a:endParaRPr>
          </a:p>
          <a:p>
            <a:pPr marL="285750" marR="0" lvl="0" indent="-285750" algn="l" rtl="0">
              <a:lnSpc>
                <a:spcPct val="100000"/>
              </a:lnSpc>
              <a:spcBef>
                <a:spcPts val="0"/>
              </a:spcBef>
              <a:spcAft>
                <a:spcPts val="0"/>
              </a:spcAft>
              <a:buClr>
                <a:srgbClr val="000000"/>
              </a:buClr>
              <a:buSzPts val="2000"/>
              <a:buFontTx/>
              <a:buChar char="-"/>
            </a:pPr>
            <a:r>
              <a:rPr lang="en-GB" sz="2200" dirty="0">
                <a:latin typeface="Aeonik" panose="020B0503030300000000" pitchFamily="34" charset="0"/>
              </a:rPr>
              <a:t>Ideas</a:t>
            </a:r>
          </a:p>
          <a:p>
            <a:pPr marL="285750" marR="0" lvl="0" indent="-285750" algn="l" rtl="0">
              <a:lnSpc>
                <a:spcPct val="100000"/>
              </a:lnSpc>
              <a:spcBef>
                <a:spcPts val="0"/>
              </a:spcBef>
              <a:spcAft>
                <a:spcPts val="0"/>
              </a:spcAft>
              <a:buClr>
                <a:srgbClr val="000000"/>
              </a:buClr>
              <a:buSzPts val="2000"/>
              <a:buFontTx/>
              <a:buChar char="-"/>
            </a:pPr>
            <a:r>
              <a:rPr lang="en-GB" sz="2200" i="0" u="none" strike="noStrike" cap="none" dirty="0">
                <a:solidFill>
                  <a:srgbClr val="000000"/>
                </a:solidFill>
                <a:latin typeface="Aeonik" panose="020B0503030300000000" pitchFamily="34" charset="0"/>
                <a:sym typeface="Arial"/>
              </a:rPr>
              <a:t>Resources</a:t>
            </a:r>
          </a:p>
          <a:p>
            <a:pPr marL="285750" marR="0" lvl="0" indent="-285750" algn="l" rtl="0">
              <a:lnSpc>
                <a:spcPct val="100000"/>
              </a:lnSpc>
              <a:spcBef>
                <a:spcPts val="0"/>
              </a:spcBef>
              <a:spcAft>
                <a:spcPts val="0"/>
              </a:spcAft>
              <a:buClr>
                <a:srgbClr val="000000"/>
              </a:buClr>
              <a:buSzPts val="2000"/>
              <a:buFontTx/>
              <a:buChar char="-"/>
            </a:pPr>
            <a:r>
              <a:rPr lang="en-GB" sz="2200" dirty="0">
                <a:latin typeface="Aeonik" panose="020B0503030300000000" pitchFamily="34" charset="0"/>
              </a:rPr>
              <a:t>Connections</a:t>
            </a:r>
          </a:p>
          <a:p>
            <a:pPr marR="0" lvl="0" algn="l" rtl="0">
              <a:lnSpc>
                <a:spcPct val="100000"/>
              </a:lnSpc>
              <a:spcBef>
                <a:spcPts val="0"/>
              </a:spcBef>
              <a:spcAft>
                <a:spcPts val="0"/>
              </a:spcAft>
              <a:buClr>
                <a:srgbClr val="000000"/>
              </a:buClr>
              <a:buSzPts val="2000"/>
            </a:pPr>
            <a:endParaRPr lang="en-GB" sz="2200" b="1" i="0" u="none" strike="noStrike" cap="none" dirty="0">
              <a:solidFill>
                <a:srgbClr val="000000"/>
              </a:solidFill>
              <a:latin typeface="Aeonik" panose="020B0503030300000000" pitchFamily="34" charset="0"/>
              <a:sym typeface="Arial"/>
            </a:endParaRPr>
          </a:p>
        </p:txBody>
      </p:sp>
      <p:sp>
        <p:nvSpPr>
          <p:cNvPr id="147" name="Google Shape;147;p8"/>
          <p:cNvSpPr/>
          <p:nvPr/>
        </p:nvSpPr>
        <p:spPr>
          <a:xfrm>
            <a:off x="462013" y="1414914"/>
            <a:ext cx="11245455" cy="1701718"/>
          </a:xfrm>
          <a:custGeom>
            <a:avLst/>
            <a:gdLst/>
            <a:ahLst/>
            <a:cxnLst/>
            <a:rect l="l" t="t" r="r" b="b"/>
            <a:pathLst>
              <a:path w="19070320" h="10269855" extrusionOk="0">
                <a:moveTo>
                  <a:pt x="19070204" y="0"/>
                </a:moveTo>
                <a:lnTo>
                  <a:pt x="0" y="0"/>
                </a:lnTo>
                <a:lnTo>
                  <a:pt x="0" y="10269708"/>
                </a:lnTo>
                <a:lnTo>
                  <a:pt x="19070204" y="10269708"/>
                </a:lnTo>
                <a:lnTo>
                  <a:pt x="19070204" y="0"/>
                </a:lnTo>
                <a:close/>
              </a:path>
            </a:pathLst>
          </a:custGeom>
          <a:solidFill>
            <a:srgbClr val="AC7AB4"/>
          </a:solidFill>
          <a:ln>
            <a:noFill/>
          </a:ln>
        </p:spPr>
        <p:txBody>
          <a:bodyPr spcFirstLastPara="1" wrap="square" lIns="360000" tIns="360000" rIns="360000" bIns="360000" anchor="ctr" anchorCtr="1">
            <a:noAutofit/>
          </a:bodyPr>
          <a:lstStyle/>
          <a:p>
            <a:pPr marL="0" marR="469900" lvl="0" indent="0" algn="l" rtl="0">
              <a:lnSpc>
                <a:spcPct val="112400"/>
              </a:lnSpc>
              <a:spcBef>
                <a:spcPts val="0"/>
              </a:spcBef>
              <a:spcAft>
                <a:spcPts val="0"/>
              </a:spcAft>
              <a:buClr>
                <a:schemeClr val="lt1"/>
              </a:buClr>
              <a:buSzPts val="2200"/>
              <a:buFont typeface="Arial"/>
              <a:buNone/>
            </a:pPr>
            <a:r>
              <a:rPr lang="en-GB" sz="2600" b="0" i="0" u="none" strike="noStrike" cap="none" dirty="0">
                <a:solidFill>
                  <a:schemeClr val="bg1"/>
                </a:solidFill>
                <a:latin typeface="Aeonik" panose="020B0503030300000000" pitchFamily="34" charset="0"/>
                <a:sym typeface="Arial"/>
              </a:rPr>
              <a:t>“If the middle has too much power it could dominate the field at the expense of the players and stifle collaboration; if it </a:t>
            </a:r>
            <a:r>
              <a:rPr lang="en-GB" sz="2600" dirty="0">
                <a:solidFill>
                  <a:schemeClr val="bg1"/>
                </a:solidFill>
                <a:latin typeface="Aeonik" panose="020B0503030300000000" pitchFamily="34" charset="0"/>
              </a:rPr>
              <a:t>has too little power then nothing will get done” </a:t>
            </a:r>
            <a:r>
              <a:rPr lang="en-GB" sz="2400" dirty="0">
                <a:solidFill>
                  <a:schemeClr val="bg1"/>
                </a:solidFill>
                <a:latin typeface="Aeonik" panose="020B0503030300000000" pitchFamily="34" charset="0"/>
              </a:rPr>
              <a:t>– </a:t>
            </a:r>
            <a:r>
              <a:rPr lang="en-GB" sz="2400" i="1" dirty="0">
                <a:solidFill>
                  <a:schemeClr val="bg1"/>
                </a:solidFill>
                <a:latin typeface="Aeonik" panose="020B0503030300000000" pitchFamily="34" charset="0"/>
              </a:rPr>
              <a:t>System Shift</a:t>
            </a:r>
            <a:endParaRPr sz="2400" b="0" i="1" u="none" strike="noStrike" cap="none" dirty="0">
              <a:solidFill>
                <a:schemeClr val="bg1"/>
              </a:solidFill>
              <a:latin typeface="Aeonik" panose="020B0503030300000000" pitchFamily="34" charset="0"/>
              <a:sym typeface="Arial"/>
            </a:endParaRPr>
          </a:p>
        </p:txBody>
      </p:sp>
      <p:sp>
        <p:nvSpPr>
          <p:cNvPr id="2" name="Google Shape;146;p8">
            <a:extLst>
              <a:ext uri="{FF2B5EF4-FFF2-40B4-BE49-F238E27FC236}">
                <a16:creationId xmlns:a16="http://schemas.microsoft.com/office/drawing/2014/main" id="{27882B51-1392-5002-7E91-174F7391FD2B}"/>
              </a:ext>
            </a:extLst>
          </p:cNvPr>
          <p:cNvSpPr txBox="1"/>
          <p:nvPr/>
        </p:nvSpPr>
        <p:spPr>
          <a:xfrm>
            <a:off x="6718435" y="3966515"/>
            <a:ext cx="4989034" cy="1580566"/>
          </a:xfrm>
          <a:prstGeom prst="rect">
            <a:avLst/>
          </a:prstGeom>
          <a:solidFill>
            <a:schemeClr val="lt1"/>
          </a:solidFill>
          <a:ln w="69850" cmpd="thickThin">
            <a:solidFill>
              <a:srgbClr val="FFC000"/>
            </a:solidFill>
            <a:prstDash val="sysDot"/>
          </a:ln>
        </p:spPr>
        <p:txBody>
          <a:bodyPr spcFirstLastPara="1" wrap="square" lIns="216000" tIns="216000" rIns="216000" bIns="2160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400" b="1" i="1" u="none" strike="noStrike" cap="none" dirty="0">
                <a:solidFill>
                  <a:srgbClr val="5AB574"/>
                </a:solidFill>
                <a:latin typeface="Aeonik" panose="020B0503030300000000" pitchFamily="34" charset="0"/>
                <a:sym typeface="Arial"/>
              </a:rPr>
              <a:t>Intermediaries are not the story – the change they make possible is the story</a:t>
            </a:r>
            <a:endParaRPr sz="2400" b="1" i="1" u="none" strike="noStrike" cap="none" dirty="0">
              <a:solidFill>
                <a:srgbClr val="5AB574"/>
              </a:solidFill>
              <a:latin typeface="Aeonik" panose="020B0503030300000000" pitchFamily="34" charset="0"/>
              <a:sym typeface="Arial"/>
            </a:endParaRPr>
          </a:p>
        </p:txBody>
      </p:sp>
      <p:sp>
        <p:nvSpPr>
          <p:cNvPr id="3" name="TextBox 2">
            <a:extLst>
              <a:ext uri="{FF2B5EF4-FFF2-40B4-BE49-F238E27FC236}">
                <a16:creationId xmlns:a16="http://schemas.microsoft.com/office/drawing/2014/main" id="{7DDE2D0B-9BE8-C6BA-A841-E9DF7FE970F4}"/>
              </a:ext>
            </a:extLst>
          </p:cNvPr>
          <p:cNvSpPr txBox="1"/>
          <p:nvPr/>
        </p:nvSpPr>
        <p:spPr>
          <a:xfrm>
            <a:off x="484532" y="5916195"/>
            <a:ext cx="11245455" cy="677108"/>
          </a:xfrm>
          <a:prstGeom prst="rect">
            <a:avLst/>
          </a:prstGeom>
          <a:noFill/>
        </p:spPr>
        <p:txBody>
          <a:bodyPr wrap="square" rtlCol="0">
            <a:spAutoFit/>
          </a:bodyPr>
          <a:lstStyle/>
          <a:p>
            <a:pPr lvl="0">
              <a:buSzPts val="2000"/>
            </a:pPr>
            <a:r>
              <a:rPr lang="en-GB" sz="2400" b="1" dirty="0">
                <a:latin typeface="Aeonik" panose="020B0503030300000000" pitchFamily="34" charset="0"/>
              </a:rPr>
              <a:t>BUT we must not claim the credit for the changes our partners bring about</a:t>
            </a:r>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2"/>
          <p:cNvPicPr preferRelativeResize="0"/>
          <p:nvPr/>
        </p:nvPicPr>
        <p:blipFill rotWithShape="1">
          <a:blip r:embed="rId3">
            <a:alphaModFix/>
          </a:blip>
          <a:srcRect/>
          <a:stretch/>
        </p:blipFill>
        <p:spPr>
          <a:xfrm>
            <a:off x="6267450" y="2051318"/>
            <a:ext cx="5330132" cy="3105893"/>
          </a:xfrm>
          <a:prstGeom prst="rect">
            <a:avLst/>
          </a:prstGeom>
          <a:noFill/>
          <a:ln>
            <a:noFill/>
          </a:ln>
        </p:spPr>
      </p:pic>
      <p:sp>
        <p:nvSpPr>
          <p:cNvPr id="87" name="Google Shape;87;p2"/>
          <p:cNvSpPr/>
          <p:nvPr/>
        </p:nvSpPr>
        <p:spPr>
          <a:xfrm>
            <a:off x="2235214" y="1039065"/>
            <a:ext cx="2581940" cy="2637466"/>
          </a:xfrm>
          <a:prstGeom prst="flowChartConnector">
            <a:avLst/>
          </a:prstGeom>
          <a:solidFill>
            <a:srgbClr val="59B573">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dirty="0">
                <a:solidFill>
                  <a:schemeClr val="dk1"/>
                </a:solidFill>
                <a:latin typeface="Aeonik" panose="020B0503030300000000" pitchFamily="34" charset="0"/>
                <a:sym typeface="Arial"/>
              </a:rPr>
              <a:t>Culture and Creativity</a:t>
            </a:r>
            <a:endParaRPr sz="1400" b="0" i="0" u="none" strike="noStrike" cap="none" dirty="0">
              <a:solidFill>
                <a:srgbClr val="000000"/>
              </a:solidFill>
              <a:latin typeface="Aeonik" panose="020B0503030300000000" pitchFamily="34" charset="0"/>
              <a:sym typeface="Arial"/>
            </a:endParaRPr>
          </a:p>
        </p:txBody>
      </p:sp>
      <p:sp>
        <p:nvSpPr>
          <p:cNvPr id="88" name="Google Shape;88;p2"/>
          <p:cNvSpPr/>
          <p:nvPr/>
        </p:nvSpPr>
        <p:spPr>
          <a:xfrm>
            <a:off x="3234765" y="2762369"/>
            <a:ext cx="2581940" cy="2637466"/>
          </a:xfrm>
          <a:prstGeom prst="flowChartConnector">
            <a:avLst/>
          </a:prstGeom>
          <a:solidFill>
            <a:srgbClr val="6BC5D1">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Aeonik" panose="020B0503030300000000" pitchFamily="34" charset="0"/>
                <a:sym typeface="Arial"/>
              </a:rPr>
              <a:t>Social Impact</a:t>
            </a:r>
            <a:endParaRPr sz="1400" b="0" i="0" u="none" strike="noStrike" cap="none">
              <a:solidFill>
                <a:srgbClr val="000000"/>
              </a:solidFill>
              <a:latin typeface="Aeonik" panose="020B0503030300000000" pitchFamily="34" charset="0"/>
              <a:sym typeface="Arial"/>
            </a:endParaRPr>
          </a:p>
        </p:txBody>
      </p:sp>
      <p:sp>
        <p:nvSpPr>
          <p:cNvPr id="89" name="Google Shape;89;p2"/>
          <p:cNvSpPr/>
          <p:nvPr/>
        </p:nvSpPr>
        <p:spPr>
          <a:xfrm>
            <a:off x="1235663" y="2762369"/>
            <a:ext cx="2581940" cy="2637466"/>
          </a:xfrm>
          <a:prstGeom prst="flowChartConnector">
            <a:avLst/>
          </a:prstGeom>
          <a:solidFill>
            <a:srgbClr val="E7C94E">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Aeonik" panose="020B0503030300000000" pitchFamily="34" charset="0"/>
                <a:sym typeface="Arial"/>
              </a:rPr>
              <a:t>Money</a:t>
            </a:r>
            <a:endParaRPr sz="1400" b="0" i="0" u="none" strike="noStrike" cap="none">
              <a:solidFill>
                <a:srgbClr val="000000"/>
              </a:solidFill>
              <a:latin typeface="Aeonik" panose="020B0503030300000000" pitchFamily="34" charset="0"/>
              <a:sym typeface="Arial"/>
            </a:endParaRPr>
          </a:p>
        </p:txBody>
      </p:sp>
      <p:pic>
        <p:nvPicPr>
          <p:cNvPr id="90" name="Google Shape;90;p2"/>
          <p:cNvPicPr preferRelativeResize="0"/>
          <p:nvPr/>
        </p:nvPicPr>
        <p:blipFill rotWithShape="1">
          <a:blip r:embed="rId4">
            <a:alphaModFix/>
          </a:blip>
          <a:srcRect/>
          <a:stretch/>
        </p:blipFill>
        <p:spPr>
          <a:xfrm>
            <a:off x="2526633" y="3228392"/>
            <a:ext cx="2086731" cy="44813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3"/>
          <p:cNvSpPr txBox="1">
            <a:spLocks noGrp="1"/>
          </p:cNvSpPr>
          <p:nvPr>
            <p:ph type="title"/>
          </p:nvPr>
        </p:nvSpPr>
        <p:spPr>
          <a:xfrm>
            <a:off x="301660" y="679451"/>
            <a:ext cx="10515600" cy="49173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Font typeface="Arial"/>
              <a:buNone/>
            </a:pPr>
            <a:r>
              <a:rPr lang="en-GB" dirty="0">
                <a:latin typeface="Aeonik" panose="020B0503030300000000" pitchFamily="34" charset="0"/>
              </a:rPr>
              <a:t>Who are we?</a:t>
            </a:r>
            <a:endParaRPr dirty="0">
              <a:latin typeface="Aeonik" panose="020B0503030300000000" pitchFamily="34" charset="0"/>
            </a:endParaRPr>
          </a:p>
        </p:txBody>
      </p:sp>
      <p:sp>
        <p:nvSpPr>
          <p:cNvPr id="96" name="Google Shape;96;p3"/>
          <p:cNvSpPr/>
          <p:nvPr/>
        </p:nvSpPr>
        <p:spPr>
          <a:xfrm>
            <a:off x="396827" y="1335023"/>
            <a:ext cx="11398346" cy="4544569"/>
          </a:xfrm>
          <a:custGeom>
            <a:avLst/>
            <a:gdLst/>
            <a:ahLst/>
            <a:cxnLst/>
            <a:rect l="l" t="t" r="r" b="b"/>
            <a:pathLst>
              <a:path w="19070320" h="10269855" extrusionOk="0">
                <a:moveTo>
                  <a:pt x="19070204" y="0"/>
                </a:moveTo>
                <a:lnTo>
                  <a:pt x="0" y="0"/>
                </a:lnTo>
                <a:lnTo>
                  <a:pt x="0" y="10269708"/>
                </a:lnTo>
                <a:lnTo>
                  <a:pt x="19070204" y="10269708"/>
                </a:lnTo>
                <a:lnTo>
                  <a:pt x="19070204" y="0"/>
                </a:lnTo>
                <a:close/>
              </a:path>
            </a:pathLst>
          </a:custGeom>
          <a:solidFill>
            <a:srgbClr val="6BC5D1"/>
          </a:solidFill>
          <a:ln>
            <a:noFill/>
          </a:ln>
        </p:spPr>
        <p:txBody>
          <a:bodyPr spcFirstLastPara="1" wrap="square" lIns="360000" tIns="360000" rIns="360000" bIns="360000" anchor="ctr" anchorCtr="1">
            <a:noAutofit/>
          </a:bodyPr>
          <a:lstStyle/>
          <a:p>
            <a:pPr marL="0" marR="469900" lvl="0" indent="0" algn="l" rtl="0">
              <a:lnSpc>
                <a:spcPct val="112400"/>
              </a:lnSpc>
              <a:spcBef>
                <a:spcPts val="0"/>
              </a:spcBef>
              <a:spcAft>
                <a:spcPts val="0"/>
              </a:spcAft>
              <a:buClr>
                <a:schemeClr val="lt1"/>
              </a:buClr>
              <a:buSzPts val="2200"/>
              <a:buFont typeface="Arial"/>
              <a:buNone/>
            </a:pPr>
            <a:r>
              <a:rPr lang="en-GB" sz="2200" b="1" i="0" u="none" strike="noStrike" cap="none" dirty="0">
                <a:solidFill>
                  <a:schemeClr val="lt1"/>
                </a:solidFill>
                <a:latin typeface="Aeonik" panose="020B0503030300000000" pitchFamily="34" charset="0"/>
                <a:sym typeface="Arial"/>
              </a:rPr>
              <a:t>We are an independent charity finding imaginative ways to grow the cultural and creative sector’s financial resilience and social impact. </a:t>
            </a:r>
            <a:endParaRPr sz="1400" b="0" i="0" u="none" strike="noStrike" cap="none" dirty="0">
              <a:solidFill>
                <a:srgbClr val="000000"/>
              </a:solidFill>
              <a:latin typeface="Aeonik" panose="020B0503030300000000" pitchFamily="34" charset="0"/>
              <a:sym typeface="Arial"/>
            </a:endParaRPr>
          </a:p>
          <a:p>
            <a:pPr marL="0" marR="469900" lvl="0" indent="0" algn="l" rtl="0">
              <a:lnSpc>
                <a:spcPct val="112400"/>
              </a:lnSpc>
              <a:spcBef>
                <a:spcPts val="0"/>
              </a:spcBef>
              <a:spcAft>
                <a:spcPts val="0"/>
              </a:spcAft>
              <a:buClr>
                <a:schemeClr val="dk1"/>
              </a:buClr>
              <a:buSzPts val="2200"/>
              <a:buFont typeface="Arial"/>
              <a:buNone/>
            </a:pPr>
            <a:endParaRPr sz="2200" b="0" i="0" u="none" strike="noStrike" cap="none" dirty="0">
              <a:solidFill>
                <a:schemeClr val="lt1"/>
              </a:solidFill>
              <a:latin typeface="Aeonik" panose="020B0503030300000000" pitchFamily="34" charset="0"/>
              <a:sym typeface="Arial"/>
            </a:endParaRPr>
          </a:p>
          <a:p>
            <a:pPr marL="0" marR="469900" lvl="0" indent="0" algn="l" rtl="0">
              <a:lnSpc>
                <a:spcPct val="112400"/>
              </a:lnSpc>
              <a:spcBef>
                <a:spcPts val="0"/>
              </a:spcBef>
              <a:spcAft>
                <a:spcPts val="0"/>
              </a:spcAft>
              <a:buClr>
                <a:schemeClr val="lt1"/>
              </a:buClr>
              <a:buSzPts val="2200"/>
              <a:buFont typeface="Arial"/>
              <a:buNone/>
            </a:pPr>
            <a:r>
              <a:rPr lang="en-GB" sz="2200" b="0" i="0" u="none" strike="noStrike" cap="none" dirty="0">
                <a:solidFill>
                  <a:schemeClr val="lt1"/>
                </a:solidFill>
                <a:latin typeface="Aeonik" panose="020B0503030300000000" pitchFamily="34" charset="0"/>
                <a:sym typeface="Arial"/>
              </a:rPr>
              <a:t>We experiment with funding models, support organisations to explore new impact and business models and help them take creative risks.</a:t>
            </a:r>
            <a:endParaRPr sz="1400" b="0" i="0" u="none" strike="noStrike" cap="none" dirty="0">
              <a:solidFill>
                <a:srgbClr val="000000"/>
              </a:solidFill>
              <a:latin typeface="Aeonik" panose="020B0503030300000000" pitchFamily="34" charset="0"/>
              <a:sym typeface="Arial"/>
            </a:endParaRPr>
          </a:p>
          <a:p>
            <a:pPr marL="0" marR="469900" lvl="0" indent="0" algn="l" rtl="0">
              <a:lnSpc>
                <a:spcPct val="112400"/>
              </a:lnSpc>
              <a:spcBef>
                <a:spcPts val="0"/>
              </a:spcBef>
              <a:spcAft>
                <a:spcPts val="0"/>
              </a:spcAft>
              <a:buClr>
                <a:schemeClr val="dk1"/>
              </a:buClr>
              <a:buSzPts val="2200"/>
              <a:buFont typeface="Arial"/>
              <a:buNone/>
            </a:pPr>
            <a:endParaRPr sz="2200" b="0" i="0" u="none" strike="noStrike" cap="none" dirty="0">
              <a:solidFill>
                <a:schemeClr val="lt1"/>
              </a:solidFill>
              <a:latin typeface="Aeonik" panose="020B0503030300000000" pitchFamily="34" charset="0"/>
              <a:sym typeface="Arial"/>
            </a:endParaRPr>
          </a:p>
          <a:p>
            <a:pPr marL="0" marR="469900" lvl="0" indent="0" algn="l" rtl="0">
              <a:lnSpc>
                <a:spcPct val="112400"/>
              </a:lnSpc>
              <a:spcBef>
                <a:spcPts val="0"/>
              </a:spcBef>
              <a:spcAft>
                <a:spcPts val="0"/>
              </a:spcAft>
              <a:buClr>
                <a:schemeClr val="lt1"/>
              </a:buClr>
              <a:buSzPts val="2200"/>
              <a:buFont typeface="Arial"/>
              <a:buNone/>
            </a:pPr>
            <a:r>
              <a:rPr lang="en-GB" sz="2200" b="0" i="0" u="none" strike="noStrike" cap="none" dirty="0">
                <a:solidFill>
                  <a:schemeClr val="lt1"/>
                </a:solidFill>
                <a:latin typeface="Aeonik" panose="020B0503030300000000" pitchFamily="34" charset="0"/>
                <a:sym typeface="Arial"/>
              </a:rPr>
              <a:t>Incorporating Arts &amp; Culture Finance (ACF; formerly part of </a:t>
            </a:r>
            <a:r>
              <a:rPr lang="en-GB" sz="2200" b="0" i="0" u="sng" strike="noStrike" cap="none" dirty="0">
                <a:solidFill>
                  <a:schemeClr val="lt1"/>
                </a:solidFill>
                <a:latin typeface="Aeonik" panose="020B0503030300000000" pitchFamily="34" charset="0"/>
                <a:sym typeface="Arial"/>
                <a:hlinkClick r:id="rId3">
                  <a:extLst>
                    <a:ext uri="{A12FA001-AC4F-418D-AE19-62706E023703}">
                      <ahyp:hlinkClr xmlns:ahyp="http://schemas.microsoft.com/office/drawing/2018/hyperlinkcolor" val="tx"/>
                    </a:ext>
                  </a:extLst>
                </a:hlinkClick>
              </a:rPr>
              <a:t>Nesta</a:t>
            </a:r>
            <a:r>
              <a:rPr lang="en-GB" sz="2200" b="0" i="0" u="none" strike="noStrike" cap="none" dirty="0">
                <a:solidFill>
                  <a:schemeClr val="lt1"/>
                </a:solidFill>
                <a:latin typeface="Aeonik" panose="020B0503030300000000" pitchFamily="34" charset="0"/>
                <a:sym typeface="Arial"/>
              </a:rPr>
              <a:t>) and </a:t>
            </a:r>
            <a:r>
              <a:rPr lang="en-GB" sz="2200" b="0" i="0" u="sng" strike="noStrike" cap="none" dirty="0">
                <a:solidFill>
                  <a:schemeClr val="lt1"/>
                </a:solidFill>
                <a:latin typeface="Aeonik" panose="020B0503030300000000" pitchFamily="34" charset="0"/>
                <a:sym typeface="Arial"/>
                <a:hlinkClick r:id="rId4">
                  <a:extLst>
                    <a:ext uri="{A12FA001-AC4F-418D-AE19-62706E023703}">
                      <ahyp:hlinkClr xmlns:ahyp="http://schemas.microsoft.com/office/drawing/2018/hyperlinkcolor" val="tx"/>
                    </a:ext>
                  </a:extLst>
                </a:hlinkClick>
              </a:rPr>
              <a:t>New Philanthropy for Arts &amp; Culture</a:t>
            </a:r>
            <a:r>
              <a:rPr lang="en-GB" sz="2200" b="0" i="0" u="none" strike="noStrike" cap="none" dirty="0">
                <a:solidFill>
                  <a:schemeClr val="lt1"/>
                </a:solidFill>
                <a:latin typeface="Aeonik" panose="020B0503030300000000" pitchFamily="34" charset="0"/>
                <a:sym typeface="Arial"/>
              </a:rPr>
              <a:t> (NPAC), we are backed by major funders and have a proven track record of bringing new money and ideas to the sector.</a:t>
            </a:r>
            <a:endParaRPr sz="2200" b="0" i="0" u="none" strike="noStrike" cap="none" dirty="0">
              <a:solidFill>
                <a:schemeClr val="lt1"/>
              </a:solidFill>
              <a:latin typeface="Aeonik" panose="020B0503030300000000" pitchFamily="34" charset="0"/>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4"/>
          <p:cNvSpPr txBox="1">
            <a:spLocks noGrp="1"/>
          </p:cNvSpPr>
          <p:nvPr>
            <p:ph type="title"/>
          </p:nvPr>
        </p:nvSpPr>
        <p:spPr>
          <a:xfrm>
            <a:off x="301660" y="679451"/>
            <a:ext cx="10515600" cy="49173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Font typeface="Arial"/>
              <a:buNone/>
            </a:pPr>
            <a:r>
              <a:rPr lang="en-GB" dirty="0">
                <a:latin typeface="Aeonik" panose="020B0503030300000000" pitchFamily="34" charset="0"/>
              </a:rPr>
              <a:t>Vision and Mission</a:t>
            </a:r>
            <a:endParaRPr dirty="0">
              <a:latin typeface="Aeonik" panose="020B0503030300000000" pitchFamily="34" charset="0"/>
            </a:endParaRPr>
          </a:p>
        </p:txBody>
      </p:sp>
      <p:sp>
        <p:nvSpPr>
          <p:cNvPr id="102" name="Google Shape;102;p4"/>
          <p:cNvSpPr/>
          <p:nvPr/>
        </p:nvSpPr>
        <p:spPr>
          <a:xfrm>
            <a:off x="396827" y="1362455"/>
            <a:ext cx="11398346" cy="978409"/>
          </a:xfrm>
          <a:custGeom>
            <a:avLst/>
            <a:gdLst/>
            <a:ahLst/>
            <a:cxnLst/>
            <a:rect l="l" t="t" r="r" b="b"/>
            <a:pathLst>
              <a:path w="19070320" h="10269855" extrusionOk="0">
                <a:moveTo>
                  <a:pt x="19070204" y="0"/>
                </a:moveTo>
                <a:lnTo>
                  <a:pt x="0" y="0"/>
                </a:lnTo>
                <a:lnTo>
                  <a:pt x="0" y="10269708"/>
                </a:lnTo>
                <a:lnTo>
                  <a:pt x="19070204" y="10269708"/>
                </a:lnTo>
                <a:lnTo>
                  <a:pt x="19070204" y="0"/>
                </a:lnTo>
                <a:close/>
              </a:path>
            </a:pathLst>
          </a:custGeom>
          <a:solidFill>
            <a:srgbClr val="6BC5D1"/>
          </a:solidFill>
          <a:ln>
            <a:noFill/>
          </a:ln>
        </p:spPr>
        <p:txBody>
          <a:bodyPr spcFirstLastPara="1" wrap="square" lIns="360000" tIns="360000" rIns="360000" bIns="360000" anchor="ctr" anchorCtr="1">
            <a:noAutofit/>
          </a:bodyPr>
          <a:lstStyle/>
          <a:p>
            <a:pPr marL="0" marR="469900" lvl="0" indent="0" algn="l" rtl="0">
              <a:lnSpc>
                <a:spcPct val="112400"/>
              </a:lnSpc>
              <a:spcBef>
                <a:spcPts val="0"/>
              </a:spcBef>
              <a:spcAft>
                <a:spcPts val="0"/>
              </a:spcAft>
              <a:buClr>
                <a:schemeClr val="lt1"/>
              </a:buClr>
              <a:buSzPts val="2200"/>
              <a:buFont typeface="Arial"/>
              <a:buNone/>
            </a:pPr>
            <a:r>
              <a:rPr lang="en-GB" sz="2200" b="1" i="0" u="none" strike="noStrike" cap="none" dirty="0">
                <a:solidFill>
                  <a:schemeClr val="lt1"/>
                </a:solidFill>
                <a:latin typeface="Aeonik" panose="020B0503030300000000" pitchFamily="34" charset="0"/>
                <a:sym typeface="Arial"/>
              </a:rPr>
              <a:t>A thriving, inspiring cultural and creative sector generating far-reaching social, artistic and economic impact.</a:t>
            </a:r>
            <a:endParaRPr sz="1400" b="0" i="0" u="none" strike="noStrike" cap="none" dirty="0">
              <a:solidFill>
                <a:srgbClr val="000000"/>
              </a:solidFill>
              <a:latin typeface="Aeonik" panose="020B0503030300000000" pitchFamily="34" charset="0"/>
              <a:sym typeface="Arial"/>
            </a:endParaRPr>
          </a:p>
        </p:txBody>
      </p:sp>
      <p:sp>
        <p:nvSpPr>
          <p:cNvPr id="103" name="Google Shape;103;p4"/>
          <p:cNvSpPr txBox="1"/>
          <p:nvPr/>
        </p:nvSpPr>
        <p:spPr>
          <a:xfrm>
            <a:off x="396826" y="2532135"/>
            <a:ext cx="11398346" cy="1180860"/>
          </a:xfrm>
          <a:prstGeom prst="rect">
            <a:avLst/>
          </a:prstGeom>
          <a:noFill/>
          <a:ln>
            <a:noFill/>
          </a:ln>
        </p:spPr>
        <p:txBody>
          <a:bodyPr spcFirstLastPara="1" wrap="square" lIns="91425" tIns="45700" rIns="91425" bIns="45700" anchor="t" anchorCtr="0">
            <a:spAutoFit/>
          </a:bodyPr>
          <a:lstStyle/>
          <a:p>
            <a:pPr marL="266700" marR="381000" lvl="0" indent="0" algn="l" rtl="0">
              <a:lnSpc>
                <a:spcPct val="130500"/>
              </a:lnSpc>
              <a:spcBef>
                <a:spcPts val="0"/>
              </a:spcBef>
              <a:spcAft>
                <a:spcPts val="0"/>
              </a:spcAft>
              <a:buClr>
                <a:schemeClr val="dk1"/>
              </a:buClr>
              <a:buSzPts val="1800"/>
              <a:buFont typeface="Arial"/>
              <a:buNone/>
            </a:pPr>
            <a:r>
              <a:rPr lang="en-GB" sz="1800" b="0" i="0" u="none" strike="noStrike" cap="none" dirty="0">
                <a:solidFill>
                  <a:schemeClr val="dk1"/>
                </a:solidFill>
                <a:latin typeface="Aeonik" panose="020B0503030300000000" pitchFamily="34" charset="0"/>
                <a:sym typeface="Arial"/>
              </a:rPr>
              <a:t>Our mission is to offer a full spectrum of support enabling the cultural and creative sector to innovate to achieve its goals. We will build on our expertise within impact, investment, innovation, research and advocacy, with the following strategic aims:</a:t>
            </a:r>
            <a:endParaRPr sz="800" b="0" i="0" u="none" strike="noStrike" cap="none" dirty="0">
              <a:solidFill>
                <a:schemeClr val="dk1"/>
              </a:solidFill>
              <a:latin typeface="Aeonik" panose="020B0503030300000000" pitchFamily="34" charset="0"/>
              <a:sym typeface="Arial"/>
            </a:endParaRPr>
          </a:p>
        </p:txBody>
      </p:sp>
      <p:sp>
        <p:nvSpPr>
          <p:cNvPr id="104" name="Google Shape;104;p4"/>
          <p:cNvSpPr txBox="1"/>
          <p:nvPr/>
        </p:nvSpPr>
        <p:spPr>
          <a:xfrm>
            <a:off x="396826" y="3864680"/>
            <a:ext cx="7238414" cy="2540650"/>
          </a:xfrm>
          <a:prstGeom prst="rect">
            <a:avLst/>
          </a:prstGeom>
          <a:noFill/>
          <a:ln w="47625" cap="flat" cmpd="sng">
            <a:solidFill>
              <a:srgbClr val="AC7AB4"/>
            </a:solidFill>
            <a:prstDash val="solid"/>
            <a:round/>
            <a:headEnd type="none" w="sm" len="sm"/>
            <a:tailEnd type="none" w="sm" len="sm"/>
          </a:ln>
        </p:spPr>
        <p:txBody>
          <a:bodyPr spcFirstLastPara="1" wrap="square" lIns="91425" tIns="180000" rIns="91425" bIns="180000" anchor="t" anchorCtr="0">
            <a:spAutoFit/>
          </a:bodyPr>
          <a:lstStyle/>
          <a:p>
            <a:pPr marL="438150" marR="381000" lvl="0" indent="-230400" algn="l" rtl="0">
              <a:lnSpc>
                <a:spcPct val="130500"/>
              </a:lnSpc>
              <a:spcBef>
                <a:spcPts val="0"/>
              </a:spcBef>
              <a:spcAft>
                <a:spcPts val="0"/>
              </a:spcAft>
              <a:buClr>
                <a:schemeClr val="dk1"/>
              </a:buClr>
              <a:buSzPts val="1800"/>
              <a:buFont typeface="Arial"/>
              <a:buChar char="•"/>
            </a:pPr>
            <a:r>
              <a:rPr lang="en-GB" sz="1800" b="0" i="0" u="none" strike="noStrike" cap="none">
                <a:solidFill>
                  <a:schemeClr val="dk1"/>
                </a:solidFill>
                <a:latin typeface="Aeonik" panose="020B0503030300000000" pitchFamily="34" charset="0"/>
                <a:sym typeface="Arial"/>
              </a:rPr>
              <a:t>Bring in significant new capital to the cultural and creative sector in the UK and beyond</a:t>
            </a:r>
            <a:endParaRPr sz="1400" b="0" i="0" u="none" strike="noStrike" cap="none">
              <a:solidFill>
                <a:srgbClr val="000000"/>
              </a:solidFill>
              <a:latin typeface="Aeonik" panose="020B0503030300000000" pitchFamily="34" charset="0"/>
              <a:sym typeface="Arial"/>
            </a:endParaRPr>
          </a:p>
          <a:p>
            <a:pPr marL="438150" marR="381000" lvl="0" indent="-230400" algn="l" rtl="0">
              <a:lnSpc>
                <a:spcPct val="130500"/>
              </a:lnSpc>
              <a:spcBef>
                <a:spcPts val="0"/>
              </a:spcBef>
              <a:spcAft>
                <a:spcPts val="0"/>
              </a:spcAft>
              <a:buClr>
                <a:schemeClr val="dk1"/>
              </a:buClr>
              <a:buSzPts val="1800"/>
              <a:buFont typeface="Arial"/>
              <a:buChar char="•"/>
            </a:pPr>
            <a:r>
              <a:rPr lang="en-GB" sz="1800" b="0" i="0" u="none" strike="noStrike" cap="none">
                <a:solidFill>
                  <a:schemeClr val="dk1"/>
                </a:solidFill>
                <a:latin typeface="Aeonik" panose="020B0503030300000000" pitchFamily="34" charset="0"/>
                <a:sym typeface="Arial"/>
              </a:rPr>
              <a:t>Structure this capital to deliver maximum economic and social impact</a:t>
            </a:r>
            <a:endParaRPr sz="1400" b="0" i="0" u="none" strike="noStrike" cap="none">
              <a:solidFill>
                <a:srgbClr val="000000"/>
              </a:solidFill>
              <a:latin typeface="Aeonik" panose="020B0503030300000000" pitchFamily="34" charset="0"/>
              <a:sym typeface="Arial"/>
            </a:endParaRPr>
          </a:p>
          <a:p>
            <a:pPr marL="438150" marR="381000" lvl="0" indent="-230400" algn="l" rtl="0">
              <a:lnSpc>
                <a:spcPct val="130500"/>
              </a:lnSpc>
              <a:spcBef>
                <a:spcPts val="0"/>
              </a:spcBef>
              <a:spcAft>
                <a:spcPts val="0"/>
              </a:spcAft>
              <a:buClr>
                <a:schemeClr val="dk1"/>
              </a:buClr>
              <a:buSzPts val="1800"/>
              <a:buFont typeface="Arial"/>
              <a:buChar char="•"/>
            </a:pPr>
            <a:r>
              <a:rPr lang="en-GB" sz="1800" b="0" i="0" u="none" strike="noStrike" cap="none">
                <a:solidFill>
                  <a:schemeClr val="dk1"/>
                </a:solidFill>
                <a:latin typeface="Aeonik" panose="020B0503030300000000" pitchFamily="34" charset="0"/>
                <a:sym typeface="Arial"/>
              </a:rPr>
              <a:t>Use innovative methods to transform how the sector operates</a:t>
            </a:r>
            <a:endParaRPr sz="1800" b="0" i="0" u="none" strike="noStrike" cap="none">
              <a:solidFill>
                <a:schemeClr val="dk1"/>
              </a:solidFill>
              <a:latin typeface="Aeonik" panose="020B0503030300000000" pitchFamily="34" charset="0"/>
              <a:sym typeface="Arial"/>
            </a:endParaRPr>
          </a:p>
        </p:txBody>
      </p:sp>
      <p:sp>
        <p:nvSpPr>
          <p:cNvPr id="105" name="Google Shape;105;p4"/>
          <p:cNvSpPr txBox="1"/>
          <p:nvPr/>
        </p:nvSpPr>
        <p:spPr>
          <a:xfrm>
            <a:off x="7955279" y="3864680"/>
            <a:ext cx="3839893" cy="2540650"/>
          </a:xfrm>
          <a:prstGeom prst="rect">
            <a:avLst/>
          </a:prstGeom>
          <a:noFill/>
          <a:ln w="47625" cap="flat" cmpd="sng">
            <a:solidFill>
              <a:srgbClr val="5AB574"/>
            </a:solidFill>
            <a:prstDash val="solid"/>
            <a:round/>
            <a:headEnd type="none" w="sm" len="sm"/>
            <a:tailEnd type="none" w="sm" len="sm"/>
          </a:ln>
        </p:spPr>
        <p:txBody>
          <a:bodyPr spcFirstLastPara="1" wrap="square" lIns="91425" tIns="180000" rIns="91425" bIns="180000" anchor="t" anchorCtr="0">
            <a:spAutoFit/>
          </a:bodyPr>
          <a:lstStyle/>
          <a:p>
            <a:pPr marL="266700" marR="381000" lvl="0" indent="0" algn="l" rtl="0">
              <a:lnSpc>
                <a:spcPct val="130500"/>
              </a:lnSpc>
              <a:spcBef>
                <a:spcPts val="0"/>
              </a:spcBef>
              <a:spcAft>
                <a:spcPts val="0"/>
              </a:spcAft>
              <a:buClr>
                <a:schemeClr val="dk1"/>
              </a:buClr>
              <a:buSzPts val="1800"/>
              <a:buFont typeface="Arial"/>
              <a:buNone/>
            </a:pPr>
            <a:r>
              <a:rPr lang="en-GB" sz="1800" b="0" i="1" u="none" strike="noStrike" cap="none" dirty="0">
                <a:solidFill>
                  <a:schemeClr val="dk1"/>
                </a:solidFill>
                <a:latin typeface="Aeonik" panose="020B0503030300000000" pitchFamily="34" charset="0"/>
                <a:sym typeface="Arial"/>
              </a:rPr>
              <a:t>We will work with organisations to develop, test and scale ideas, identify and solve sector challenges and develop new business, funding and impact models</a:t>
            </a:r>
            <a:r>
              <a:rPr lang="en-GB" sz="1800" b="0" i="0" u="none" strike="noStrike" cap="none" dirty="0">
                <a:solidFill>
                  <a:schemeClr val="dk1"/>
                </a:solidFill>
                <a:latin typeface="Aeonik" panose="020B0503030300000000" pitchFamily="34" charset="0"/>
                <a:sym typeface="Arial"/>
              </a:rPr>
              <a:t>.</a:t>
            </a:r>
            <a:endParaRPr sz="1800" b="0" i="0" u="none" strike="noStrike" cap="none" dirty="0">
              <a:solidFill>
                <a:schemeClr val="dk1"/>
              </a:solidFill>
              <a:latin typeface="Aeonik" panose="020B0503030300000000" pitchFamily="34" charset="0"/>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5"/>
          <p:cNvSpPr txBox="1">
            <a:spLocks noGrp="1"/>
          </p:cNvSpPr>
          <p:nvPr>
            <p:ph type="title"/>
          </p:nvPr>
        </p:nvSpPr>
        <p:spPr>
          <a:xfrm>
            <a:off x="301660" y="679451"/>
            <a:ext cx="10515600" cy="49173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Font typeface="Arial"/>
              <a:buNone/>
            </a:pPr>
            <a:r>
              <a:rPr lang="en-GB">
                <a:latin typeface="Aeonik" panose="020B0503030300000000" pitchFamily="34" charset="0"/>
              </a:rPr>
              <a:t>Our Practices</a:t>
            </a:r>
            <a:endParaRPr>
              <a:latin typeface="Aeonik" panose="020B0503030300000000" pitchFamily="34" charset="0"/>
            </a:endParaRPr>
          </a:p>
        </p:txBody>
      </p:sp>
      <p:sp>
        <p:nvSpPr>
          <p:cNvPr id="111" name="Google Shape;111;p5"/>
          <p:cNvSpPr/>
          <p:nvPr/>
        </p:nvSpPr>
        <p:spPr>
          <a:xfrm>
            <a:off x="612648" y="1685505"/>
            <a:ext cx="3511296" cy="914400"/>
          </a:xfrm>
          <a:prstGeom prst="rect">
            <a:avLst/>
          </a:prstGeom>
          <a:solidFill>
            <a:srgbClr val="6BC5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Aeonik" panose="020B0503030300000000" pitchFamily="34" charset="0"/>
                <a:sym typeface="Arial"/>
              </a:rPr>
              <a:t>Impact Investment</a:t>
            </a:r>
            <a:endParaRPr sz="1400" b="0" i="0" u="none" strike="noStrike" cap="none">
              <a:solidFill>
                <a:srgbClr val="000000"/>
              </a:solidFill>
              <a:latin typeface="Aeonik" panose="020B0503030300000000" pitchFamily="34" charset="0"/>
              <a:sym typeface="Arial"/>
            </a:endParaRPr>
          </a:p>
        </p:txBody>
      </p:sp>
      <p:sp>
        <p:nvSpPr>
          <p:cNvPr id="112" name="Google Shape;112;p5"/>
          <p:cNvSpPr/>
          <p:nvPr/>
        </p:nvSpPr>
        <p:spPr>
          <a:xfrm>
            <a:off x="612648" y="2731801"/>
            <a:ext cx="3511296" cy="914400"/>
          </a:xfrm>
          <a:prstGeom prst="rect">
            <a:avLst/>
          </a:prstGeom>
          <a:solidFill>
            <a:srgbClr val="AC7AB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Aeonik" panose="020B0503030300000000" pitchFamily="34" charset="0"/>
                <a:sym typeface="Arial"/>
              </a:rPr>
              <a:t>Philanthropy Development</a:t>
            </a:r>
            <a:endParaRPr sz="1400" b="0" i="0" u="none" strike="noStrike" cap="none">
              <a:solidFill>
                <a:srgbClr val="000000"/>
              </a:solidFill>
              <a:latin typeface="Aeonik" panose="020B0503030300000000" pitchFamily="34" charset="0"/>
              <a:sym typeface="Arial"/>
            </a:endParaRPr>
          </a:p>
        </p:txBody>
      </p:sp>
      <p:sp>
        <p:nvSpPr>
          <p:cNvPr id="114" name="Google Shape;114;p5"/>
          <p:cNvSpPr/>
          <p:nvPr/>
        </p:nvSpPr>
        <p:spPr>
          <a:xfrm>
            <a:off x="612648" y="3778097"/>
            <a:ext cx="3511296" cy="914400"/>
          </a:xfrm>
          <a:prstGeom prst="rect">
            <a:avLst/>
          </a:prstGeom>
          <a:solidFill>
            <a:srgbClr val="E7C9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Aeonik" panose="020B0503030300000000" pitchFamily="34" charset="0"/>
                <a:sym typeface="Arial"/>
              </a:rPr>
              <a:t>Research and Advocacy</a:t>
            </a:r>
            <a:endParaRPr sz="1400" b="0" i="0" u="none" strike="noStrike" cap="none">
              <a:solidFill>
                <a:srgbClr val="000000"/>
              </a:solidFill>
              <a:latin typeface="Aeonik" panose="020B0503030300000000" pitchFamily="34" charset="0"/>
              <a:sym typeface="Arial"/>
            </a:endParaRPr>
          </a:p>
        </p:txBody>
      </p:sp>
      <p:sp>
        <p:nvSpPr>
          <p:cNvPr id="115" name="Google Shape;115;p5"/>
          <p:cNvSpPr/>
          <p:nvPr/>
        </p:nvSpPr>
        <p:spPr>
          <a:xfrm>
            <a:off x="612648" y="4824393"/>
            <a:ext cx="3511296" cy="914400"/>
          </a:xfrm>
          <a:prstGeom prst="rect">
            <a:avLst/>
          </a:prstGeom>
          <a:solidFill>
            <a:srgbClr val="F187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Aeonik" panose="020B0503030300000000" pitchFamily="34" charset="0"/>
                <a:sym typeface="Arial"/>
              </a:rPr>
              <a:t>Advisory</a:t>
            </a:r>
            <a:endParaRPr sz="1400" b="0" i="0" u="none" strike="noStrike" cap="none">
              <a:solidFill>
                <a:srgbClr val="000000"/>
              </a:solidFill>
              <a:latin typeface="Aeonik" panose="020B0503030300000000" pitchFamily="34" charset="0"/>
              <a:sym typeface="Arial"/>
            </a:endParaRPr>
          </a:p>
        </p:txBody>
      </p:sp>
      <p:sp>
        <p:nvSpPr>
          <p:cNvPr id="116" name="Google Shape;116;p5"/>
          <p:cNvSpPr/>
          <p:nvPr/>
        </p:nvSpPr>
        <p:spPr>
          <a:xfrm>
            <a:off x="4123944" y="1685505"/>
            <a:ext cx="7278624" cy="914400"/>
          </a:xfrm>
          <a:prstGeom prst="rect">
            <a:avLst/>
          </a:prstGeom>
          <a:solidFill>
            <a:srgbClr val="6BC5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lt1"/>
                </a:solidFill>
                <a:latin typeface="Aeonik" panose="020B0503030300000000" pitchFamily="34" charset="0"/>
                <a:sym typeface="Arial"/>
              </a:rPr>
              <a:t>We will continue to fundraise for and manage new impact investment funds for the cultural and creative sector.</a:t>
            </a:r>
            <a:endParaRPr sz="1400" b="0" i="0" u="none" strike="noStrike" cap="none">
              <a:solidFill>
                <a:srgbClr val="000000"/>
              </a:solidFill>
              <a:latin typeface="Aeonik" panose="020B0503030300000000" pitchFamily="34" charset="0"/>
              <a:sym typeface="Arial"/>
            </a:endParaRPr>
          </a:p>
        </p:txBody>
      </p:sp>
      <p:sp>
        <p:nvSpPr>
          <p:cNvPr id="117" name="Google Shape;117;p5"/>
          <p:cNvSpPr/>
          <p:nvPr/>
        </p:nvSpPr>
        <p:spPr>
          <a:xfrm>
            <a:off x="4123944" y="2731801"/>
            <a:ext cx="7278624" cy="914400"/>
          </a:xfrm>
          <a:prstGeom prst="rect">
            <a:avLst/>
          </a:prstGeom>
          <a:solidFill>
            <a:srgbClr val="AC7AB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lt1"/>
                </a:solidFill>
                <a:latin typeface="Aeonik" panose="020B0503030300000000" pitchFamily="34" charset="0"/>
                <a:sym typeface="Arial"/>
              </a:rPr>
              <a:t>We will encourage philanthropic giving to the sector, helping cultural organisations and supporters develop local partnerships.</a:t>
            </a:r>
            <a:endParaRPr sz="1400" b="0" i="0" u="none" strike="noStrike" cap="none">
              <a:solidFill>
                <a:srgbClr val="000000"/>
              </a:solidFill>
              <a:latin typeface="Aeonik" panose="020B0503030300000000" pitchFamily="34" charset="0"/>
              <a:sym typeface="Arial"/>
            </a:endParaRPr>
          </a:p>
        </p:txBody>
      </p:sp>
      <p:sp>
        <p:nvSpPr>
          <p:cNvPr id="119" name="Google Shape;119;p5"/>
          <p:cNvSpPr/>
          <p:nvPr/>
        </p:nvSpPr>
        <p:spPr>
          <a:xfrm>
            <a:off x="4123944" y="3778097"/>
            <a:ext cx="7278624" cy="914400"/>
          </a:xfrm>
          <a:prstGeom prst="rect">
            <a:avLst/>
          </a:prstGeom>
          <a:solidFill>
            <a:srgbClr val="E7C94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lt1"/>
                </a:solidFill>
                <a:latin typeface="Aeonik" panose="020B0503030300000000" pitchFamily="34" charset="0"/>
                <a:sym typeface="Arial"/>
              </a:rPr>
              <a:t>We will make the case for impact investment and continuing innovation in the sector to funders, policy makers and the public.</a:t>
            </a:r>
            <a:endParaRPr sz="1400" b="0" i="0" u="none" strike="noStrike" cap="none">
              <a:solidFill>
                <a:srgbClr val="000000"/>
              </a:solidFill>
              <a:latin typeface="Aeonik" panose="020B0503030300000000" pitchFamily="34" charset="0"/>
              <a:sym typeface="Arial"/>
            </a:endParaRPr>
          </a:p>
        </p:txBody>
      </p:sp>
      <p:sp>
        <p:nvSpPr>
          <p:cNvPr id="120" name="Google Shape;120;p5"/>
          <p:cNvSpPr/>
          <p:nvPr/>
        </p:nvSpPr>
        <p:spPr>
          <a:xfrm>
            <a:off x="4123944" y="4824393"/>
            <a:ext cx="7278624" cy="914400"/>
          </a:xfrm>
          <a:prstGeom prst="rect">
            <a:avLst/>
          </a:prstGeom>
          <a:solidFill>
            <a:srgbClr val="F187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dirty="0">
                <a:solidFill>
                  <a:schemeClr val="lt1"/>
                </a:solidFill>
                <a:latin typeface="Aeonik" panose="020B0503030300000000" pitchFamily="34" charset="0"/>
                <a:sym typeface="Arial"/>
              </a:rPr>
              <a:t>We will use our expertise to support organisations and funders </a:t>
            </a:r>
            <a:r>
              <a:rPr lang="en-GB" sz="1600" dirty="0">
                <a:solidFill>
                  <a:schemeClr val="lt1"/>
                </a:solidFill>
                <a:latin typeface="Aeonik" panose="020B0503030300000000" pitchFamily="34" charset="0"/>
              </a:rPr>
              <a:t>to develop</a:t>
            </a:r>
            <a:r>
              <a:rPr lang="en-GB" sz="1600" b="0" i="0" u="none" strike="noStrike" cap="none" dirty="0">
                <a:solidFill>
                  <a:schemeClr val="lt1"/>
                </a:solidFill>
                <a:latin typeface="Aeonik" panose="020B0503030300000000" pitchFamily="34" charset="0"/>
                <a:sym typeface="Arial"/>
              </a:rPr>
              <a:t> impact and funding models; and international peers to achieve their goals.</a:t>
            </a:r>
            <a:endParaRPr sz="1400" b="0" i="0" u="none" strike="noStrike" cap="none" dirty="0">
              <a:solidFill>
                <a:srgbClr val="000000"/>
              </a:solidFill>
              <a:latin typeface="Aeonik" panose="020B0503030300000000" pitchFamily="34" charset="0"/>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6"/>
          <p:cNvSpPr/>
          <p:nvPr/>
        </p:nvSpPr>
        <p:spPr>
          <a:xfrm>
            <a:off x="501487" y="2686130"/>
            <a:ext cx="10175277" cy="231916"/>
          </a:xfrm>
          <a:prstGeom prst="rect">
            <a:avLst/>
          </a:prstGeom>
          <a:solidFill>
            <a:srgbClr val="AEAE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eonik" panose="020B0503030300000000" pitchFamily="34" charset="0"/>
              <a:sym typeface="Arial"/>
            </a:endParaRPr>
          </a:p>
        </p:txBody>
      </p:sp>
      <p:sp>
        <p:nvSpPr>
          <p:cNvPr id="209" name="Google Shape;209;p16"/>
          <p:cNvSpPr/>
          <p:nvPr/>
        </p:nvSpPr>
        <p:spPr>
          <a:xfrm>
            <a:off x="423941" y="2594951"/>
            <a:ext cx="394176" cy="394176"/>
          </a:xfrm>
          <a:prstGeom prst="flowChartConnector">
            <a:avLst/>
          </a:prstGeom>
          <a:solidFill>
            <a:srgbClr val="A1D7E0"/>
          </a:solidFill>
          <a:ln w="38100" cap="flat" cmpd="sng">
            <a:solidFill>
              <a:srgbClr val="7474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eonik" panose="020B0503030300000000" pitchFamily="34" charset="0"/>
              <a:sym typeface="Arial"/>
            </a:endParaRPr>
          </a:p>
        </p:txBody>
      </p:sp>
      <p:sp>
        <p:nvSpPr>
          <p:cNvPr id="210" name="Google Shape;210;p16"/>
          <p:cNvSpPr/>
          <p:nvPr/>
        </p:nvSpPr>
        <p:spPr>
          <a:xfrm>
            <a:off x="896208" y="2594951"/>
            <a:ext cx="394176" cy="394176"/>
          </a:xfrm>
          <a:prstGeom prst="flowChartConnector">
            <a:avLst/>
          </a:prstGeom>
          <a:solidFill>
            <a:srgbClr val="5AB574"/>
          </a:solidFill>
          <a:ln w="38100" cap="flat" cmpd="sng">
            <a:solidFill>
              <a:srgbClr val="7474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eonik" panose="020B0503030300000000" pitchFamily="34" charset="0"/>
              <a:sym typeface="Arial"/>
            </a:endParaRPr>
          </a:p>
        </p:txBody>
      </p:sp>
      <p:sp>
        <p:nvSpPr>
          <p:cNvPr id="211" name="Google Shape;211;p16"/>
          <p:cNvSpPr/>
          <p:nvPr/>
        </p:nvSpPr>
        <p:spPr>
          <a:xfrm>
            <a:off x="1782608" y="2604999"/>
            <a:ext cx="394176" cy="394176"/>
          </a:xfrm>
          <a:prstGeom prst="flowChartConnector">
            <a:avLst/>
          </a:prstGeom>
          <a:solidFill>
            <a:srgbClr val="5AB574"/>
          </a:solidFill>
          <a:ln w="38100" cap="flat" cmpd="sng">
            <a:solidFill>
              <a:srgbClr val="7474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eonik" panose="020B0503030300000000" pitchFamily="34" charset="0"/>
              <a:sym typeface="Arial"/>
            </a:endParaRPr>
          </a:p>
        </p:txBody>
      </p:sp>
      <p:sp>
        <p:nvSpPr>
          <p:cNvPr id="212" name="Google Shape;212;p16"/>
          <p:cNvSpPr/>
          <p:nvPr/>
        </p:nvSpPr>
        <p:spPr>
          <a:xfrm>
            <a:off x="2781711" y="2604999"/>
            <a:ext cx="394176" cy="394176"/>
          </a:xfrm>
          <a:prstGeom prst="flowChartConnector">
            <a:avLst/>
          </a:prstGeom>
          <a:solidFill>
            <a:srgbClr val="A1D7E0"/>
          </a:solidFill>
          <a:ln w="38100" cap="flat" cmpd="sng">
            <a:solidFill>
              <a:srgbClr val="7474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eonik" panose="020B0503030300000000" pitchFamily="34" charset="0"/>
              <a:sym typeface="Arial"/>
            </a:endParaRPr>
          </a:p>
        </p:txBody>
      </p:sp>
      <p:sp>
        <p:nvSpPr>
          <p:cNvPr id="213" name="Google Shape;213;p16"/>
          <p:cNvSpPr/>
          <p:nvPr/>
        </p:nvSpPr>
        <p:spPr>
          <a:xfrm>
            <a:off x="4219561" y="2607985"/>
            <a:ext cx="394176" cy="394176"/>
          </a:xfrm>
          <a:prstGeom prst="flowChartConnector">
            <a:avLst/>
          </a:prstGeom>
          <a:solidFill>
            <a:srgbClr val="AC7AB4"/>
          </a:solidFill>
          <a:ln w="38100" cap="flat" cmpd="sng">
            <a:solidFill>
              <a:srgbClr val="7474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eonik" panose="020B0503030300000000" pitchFamily="34" charset="0"/>
              <a:sym typeface="Arial"/>
            </a:endParaRPr>
          </a:p>
        </p:txBody>
      </p:sp>
      <p:sp>
        <p:nvSpPr>
          <p:cNvPr id="214" name="Google Shape;214;p16"/>
          <p:cNvSpPr/>
          <p:nvPr/>
        </p:nvSpPr>
        <p:spPr>
          <a:xfrm>
            <a:off x="3675392" y="2604999"/>
            <a:ext cx="394176" cy="394176"/>
          </a:xfrm>
          <a:prstGeom prst="flowChartConnector">
            <a:avLst/>
          </a:prstGeom>
          <a:solidFill>
            <a:srgbClr val="5AB574"/>
          </a:solidFill>
          <a:ln w="38100" cap="flat" cmpd="sng">
            <a:solidFill>
              <a:srgbClr val="7474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eonik" panose="020B0503030300000000" pitchFamily="34" charset="0"/>
              <a:sym typeface="Arial"/>
            </a:endParaRPr>
          </a:p>
        </p:txBody>
      </p:sp>
      <p:sp>
        <p:nvSpPr>
          <p:cNvPr id="215" name="Google Shape;215;p16"/>
          <p:cNvSpPr/>
          <p:nvPr/>
        </p:nvSpPr>
        <p:spPr>
          <a:xfrm>
            <a:off x="5591272" y="2607985"/>
            <a:ext cx="394176" cy="394176"/>
          </a:xfrm>
          <a:prstGeom prst="flowChartConnector">
            <a:avLst/>
          </a:prstGeom>
          <a:solidFill>
            <a:srgbClr val="5AB574"/>
          </a:solidFill>
          <a:ln w="38100" cap="flat" cmpd="sng">
            <a:solidFill>
              <a:srgbClr val="7474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eonik" panose="020B0503030300000000" pitchFamily="34" charset="0"/>
              <a:sym typeface="Arial"/>
            </a:endParaRPr>
          </a:p>
        </p:txBody>
      </p:sp>
      <p:sp>
        <p:nvSpPr>
          <p:cNvPr id="216" name="Google Shape;216;p16"/>
          <p:cNvSpPr/>
          <p:nvPr/>
        </p:nvSpPr>
        <p:spPr>
          <a:xfrm>
            <a:off x="6770481" y="2604999"/>
            <a:ext cx="394176" cy="394176"/>
          </a:xfrm>
          <a:prstGeom prst="flowChartConnector">
            <a:avLst/>
          </a:prstGeom>
          <a:solidFill>
            <a:srgbClr val="A1D7E0"/>
          </a:solidFill>
          <a:ln w="38100" cap="flat" cmpd="sng">
            <a:solidFill>
              <a:srgbClr val="7474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eonik" panose="020B0503030300000000" pitchFamily="34" charset="0"/>
              <a:sym typeface="Arial"/>
            </a:endParaRPr>
          </a:p>
        </p:txBody>
      </p:sp>
      <p:sp>
        <p:nvSpPr>
          <p:cNvPr id="217" name="Google Shape;217;p16"/>
          <p:cNvSpPr/>
          <p:nvPr/>
        </p:nvSpPr>
        <p:spPr>
          <a:xfrm>
            <a:off x="7334519" y="2604999"/>
            <a:ext cx="394176" cy="394176"/>
          </a:xfrm>
          <a:prstGeom prst="flowChartConnector">
            <a:avLst/>
          </a:prstGeom>
          <a:solidFill>
            <a:srgbClr val="5AB574"/>
          </a:solidFill>
          <a:ln w="38100" cap="flat" cmpd="sng">
            <a:solidFill>
              <a:srgbClr val="7474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eonik" panose="020B0503030300000000" pitchFamily="34" charset="0"/>
              <a:sym typeface="Arial"/>
            </a:endParaRPr>
          </a:p>
        </p:txBody>
      </p:sp>
      <p:sp>
        <p:nvSpPr>
          <p:cNvPr id="218" name="Google Shape;218;p16"/>
          <p:cNvSpPr/>
          <p:nvPr/>
        </p:nvSpPr>
        <p:spPr>
          <a:xfrm>
            <a:off x="8891271" y="2604999"/>
            <a:ext cx="394176" cy="394176"/>
          </a:xfrm>
          <a:prstGeom prst="flowChartConnector">
            <a:avLst/>
          </a:prstGeom>
          <a:solidFill>
            <a:srgbClr val="5AB574"/>
          </a:solidFill>
          <a:ln w="38100" cap="flat" cmpd="sng">
            <a:solidFill>
              <a:srgbClr val="7474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eonik" panose="020B0503030300000000" pitchFamily="34" charset="0"/>
              <a:sym typeface="Arial"/>
            </a:endParaRPr>
          </a:p>
        </p:txBody>
      </p:sp>
      <p:sp>
        <p:nvSpPr>
          <p:cNvPr id="219" name="Google Shape;219;p16"/>
          <p:cNvSpPr/>
          <p:nvPr/>
        </p:nvSpPr>
        <p:spPr>
          <a:xfrm>
            <a:off x="9587956" y="2604999"/>
            <a:ext cx="394176" cy="394176"/>
          </a:xfrm>
          <a:prstGeom prst="flowChartConnector">
            <a:avLst/>
          </a:prstGeom>
          <a:solidFill>
            <a:srgbClr val="AC7AB4"/>
          </a:solidFill>
          <a:ln w="38100" cap="flat" cmpd="sng">
            <a:solidFill>
              <a:srgbClr val="7474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eonik" panose="020B0503030300000000" pitchFamily="34" charset="0"/>
              <a:sym typeface="Arial"/>
            </a:endParaRPr>
          </a:p>
        </p:txBody>
      </p:sp>
      <p:sp>
        <p:nvSpPr>
          <p:cNvPr id="220" name="Google Shape;220;p16"/>
          <p:cNvSpPr/>
          <p:nvPr/>
        </p:nvSpPr>
        <p:spPr>
          <a:xfrm>
            <a:off x="615572" y="1300025"/>
            <a:ext cx="0" cy="1289964"/>
          </a:xfrm>
          <a:custGeom>
            <a:avLst/>
            <a:gdLst/>
            <a:ahLst/>
            <a:cxnLst/>
            <a:rect l="l" t="t" r="r" b="b"/>
            <a:pathLst>
              <a:path w="120000" h="2127250" extrusionOk="0">
                <a:moveTo>
                  <a:pt x="0" y="0"/>
                </a:moveTo>
                <a:lnTo>
                  <a:pt x="0" y="2126793"/>
                </a:lnTo>
              </a:path>
            </a:pathLst>
          </a:custGeom>
          <a:solidFill>
            <a:srgbClr val="99CCA0"/>
          </a:solidFill>
          <a:ln w="38100" cap="flat" cmpd="sng">
            <a:solidFill>
              <a:srgbClr val="74747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67"/>
              <a:buFont typeface="Arial"/>
              <a:buNone/>
            </a:pPr>
            <a:endParaRPr sz="1067" b="0" i="0" u="none" strike="noStrike" cap="none">
              <a:solidFill>
                <a:srgbClr val="F18771"/>
              </a:solidFill>
              <a:latin typeface="Aeonik" panose="020B0503030300000000" pitchFamily="34" charset="0"/>
              <a:sym typeface="Arial"/>
            </a:endParaRPr>
          </a:p>
        </p:txBody>
      </p:sp>
      <p:sp>
        <p:nvSpPr>
          <p:cNvPr id="221" name="Google Shape;221;p16"/>
          <p:cNvSpPr txBox="1"/>
          <p:nvPr/>
        </p:nvSpPr>
        <p:spPr>
          <a:xfrm>
            <a:off x="623663" y="1226110"/>
            <a:ext cx="1769092" cy="7076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33"/>
              <a:buFont typeface="Arial"/>
              <a:buNone/>
            </a:pPr>
            <a:r>
              <a:rPr lang="en-GB" sz="1333" b="1" i="0" u="none" strike="noStrike" cap="none">
                <a:solidFill>
                  <a:schemeClr val="dk1"/>
                </a:solidFill>
                <a:latin typeface="Aeonik" panose="020B0503030300000000" pitchFamily="34" charset="0"/>
                <a:sym typeface="Arial"/>
              </a:rPr>
              <a:t>2015</a:t>
            </a:r>
            <a:r>
              <a:rPr lang="en-GB" sz="1333" b="0" i="0" u="none" strike="noStrike" cap="none">
                <a:solidFill>
                  <a:schemeClr val="dk1"/>
                </a:solidFill>
                <a:latin typeface="Aeonik" panose="020B0503030300000000" pitchFamily="34" charset="0"/>
                <a:sym typeface="Arial"/>
              </a:rPr>
              <a:t> </a:t>
            </a:r>
            <a:br>
              <a:rPr lang="en-GB" sz="1333" b="0" i="0" u="none" strike="noStrike" cap="none">
                <a:solidFill>
                  <a:schemeClr val="dk1"/>
                </a:solidFill>
                <a:latin typeface="Aeonik" panose="020B0503030300000000" pitchFamily="34" charset="0"/>
                <a:sym typeface="Arial"/>
              </a:rPr>
            </a:br>
            <a:r>
              <a:rPr lang="en-GB" sz="1333" b="0" i="0" u="none" strike="noStrike" cap="none">
                <a:solidFill>
                  <a:schemeClr val="dk1"/>
                </a:solidFill>
                <a:latin typeface="Aeonik" panose="020B0503030300000000" pitchFamily="34" charset="0"/>
                <a:sym typeface="Arial"/>
              </a:rPr>
              <a:t>Arts Impact Fund</a:t>
            </a:r>
            <a:br>
              <a:rPr lang="en-GB" sz="1333" b="0" i="0" u="none" strike="noStrike" cap="none">
                <a:solidFill>
                  <a:schemeClr val="dk1"/>
                </a:solidFill>
                <a:latin typeface="Aeonik" panose="020B0503030300000000" pitchFamily="34" charset="0"/>
                <a:sym typeface="Arial"/>
              </a:rPr>
            </a:br>
            <a:r>
              <a:rPr lang="en-GB" sz="1333" b="0" i="0" u="none" strike="noStrike" cap="none">
                <a:solidFill>
                  <a:schemeClr val="dk1"/>
                </a:solidFill>
                <a:latin typeface="Aeonik" panose="020B0503030300000000" pitchFamily="34" charset="0"/>
                <a:sym typeface="Arial"/>
              </a:rPr>
              <a:t>£8.6m, 27 loans</a:t>
            </a:r>
            <a:endParaRPr sz="1400" b="0" i="0" u="none" strike="noStrike" cap="none">
              <a:solidFill>
                <a:srgbClr val="000000"/>
              </a:solidFill>
              <a:latin typeface="Aeonik" panose="020B0503030300000000" pitchFamily="34" charset="0"/>
              <a:sym typeface="Arial"/>
            </a:endParaRPr>
          </a:p>
        </p:txBody>
      </p:sp>
      <p:sp>
        <p:nvSpPr>
          <p:cNvPr id="222" name="Google Shape;222;p16"/>
          <p:cNvSpPr/>
          <p:nvPr/>
        </p:nvSpPr>
        <p:spPr>
          <a:xfrm>
            <a:off x="2967229" y="1305891"/>
            <a:ext cx="0" cy="1289964"/>
          </a:xfrm>
          <a:custGeom>
            <a:avLst/>
            <a:gdLst/>
            <a:ahLst/>
            <a:cxnLst/>
            <a:rect l="l" t="t" r="r" b="b"/>
            <a:pathLst>
              <a:path w="120000" h="2127250" extrusionOk="0">
                <a:moveTo>
                  <a:pt x="0" y="0"/>
                </a:moveTo>
                <a:lnTo>
                  <a:pt x="0" y="2126793"/>
                </a:lnTo>
              </a:path>
            </a:pathLst>
          </a:custGeom>
          <a:solidFill>
            <a:srgbClr val="99CCA0"/>
          </a:solidFill>
          <a:ln w="38100" cap="flat" cmpd="sng">
            <a:solidFill>
              <a:srgbClr val="74747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67"/>
              <a:buFont typeface="Arial"/>
              <a:buNone/>
            </a:pPr>
            <a:endParaRPr sz="1067" b="0" i="0" u="none" strike="noStrike" cap="none">
              <a:solidFill>
                <a:srgbClr val="F18771"/>
              </a:solidFill>
              <a:latin typeface="Aeonik" panose="020B0503030300000000" pitchFamily="34" charset="0"/>
              <a:sym typeface="Arial"/>
            </a:endParaRPr>
          </a:p>
        </p:txBody>
      </p:sp>
      <p:sp>
        <p:nvSpPr>
          <p:cNvPr id="223" name="Google Shape;223;p16"/>
          <p:cNvSpPr txBox="1"/>
          <p:nvPr/>
        </p:nvSpPr>
        <p:spPr>
          <a:xfrm>
            <a:off x="2971744" y="1226110"/>
            <a:ext cx="3188915" cy="7076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33"/>
              <a:buFont typeface="Arial"/>
              <a:buNone/>
            </a:pPr>
            <a:r>
              <a:rPr lang="en-GB" sz="1333" b="1" i="0" u="none" strike="noStrike" cap="none">
                <a:solidFill>
                  <a:schemeClr val="dk1"/>
                </a:solidFill>
                <a:latin typeface="Aeonik" panose="020B0503030300000000" pitchFamily="34" charset="0"/>
                <a:sym typeface="Arial"/>
              </a:rPr>
              <a:t>2018</a:t>
            </a:r>
            <a:br>
              <a:rPr lang="en-GB" sz="1333" b="1" i="0" u="none" strike="noStrike" cap="none">
                <a:solidFill>
                  <a:schemeClr val="dk1"/>
                </a:solidFill>
                <a:latin typeface="Aeonik" panose="020B0503030300000000" pitchFamily="34" charset="0"/>
                <a:sym typeface="Arial"/>
              </a:rPr>
            </a:br>
            <a:r>
              <a:rPr lang="en-GB" sz="1333" b="0" i="0" u="none" strike="noStrike" cap="none">
                <a:solidFill>
                  <a:schemeClr val="dk1"/>
                </a:solidFill>
                <a:latin typeface="Aeonik" panose="020B0503030300000000" pitchFamily="34" charset="0"/>
                <a:sym typeface="Arial"/>
              </a:rPr>
              <a:t>Cultural Impact Development Fund</a:t>
            </a:r>
            <a:br>
              <a:rPr lang="en-GB" sz="1333" b="0" i="0" u="none" strike="noStrike" cap="none">
                <a:solidFill>
                  <a:schemeClr val="dk1"/>
                </a:solidFill>
                <a:latin typeface="Aeonik" panose="020B0503030300000000" pitchFamily="34" charset="0"/>
                <a:sym typeface="Arial"/>
              </a:rPr>
            </a:br>
            <a:r>
              <a:rPr lang="en-GB" sz="1333" b="0" i="0" u="none" strike="noStrike" cap="none">
                <a:solidFill>
                  <a:schemeClr val="dk1"/>
                </a:solidFill>
                <a:latin typeface="Aeonik" panose="020B0503030300000000" pitchFamily="34" charset="0"/>
                <a:sym typeface="Arial"/>
              </a:rPr>
              <a:t>£840k, 10 loans</a:t>
            </a:r>
            <a:endParaRPr sz="1400" b="0" i="0" u="none" strike="noStrike" cap="none">
              <a:solidFill>
                <a:srgbClr val="000000"/>
              </a:solidFill>
              <a:latin typeface="Aeonik" panose="020B0503030300000000" pitchFamily="34" charset="0"/>
              <a:sym typeface="Arial"/>
            </a:endParaRPr>
          </a:p>
        </p:txBody>
      </p:sp>
      <p:sp>
        <p:nvSpPr>
          <p:cNvPr id="224" name="Google Shape;224;p16"/>
          <p:cNvSpPr/>
          <p:nvPr/>
        </p:nvSpPr>
        <p:spPr>
          <a:xfrm>
            <a:off x="6951033" y="1315035"/>
            <a:ext cx="0" cy="1289964"/>
          </a:xfrm>
          <a:custGeom>
            <a:avLst/>
            <a:gdLst/>
            <a:ahLst/>
            <a:cxnLst/>
            <a:rect l="l" t="t" r="r" b="b"/>
            <a:pathLst>
              <a:path w="120000" h="2127250" extrusionOk="0">
                <a:moveTo>
                  <a:pt x="0" y="0"/>
                </a:moveTo>
                <a:lnTo>
                  <a:pt x="0" y="2126793"/>
                </a:lnTo>
              </a:path>
            </a:pathLst>
          </a:custGeom>
          <a:solidFill>
            <a:srgbClr val="99CCA0"/>
          </a:solidFill>
          <a:ln w="38100" cap="flat" cmpd="sng">
            <a:solidFill>
              <a:srgbClr val="74747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67"/>
              <a:buFont typeface="Arial"/>
              <a:buNone/>
            </a:pPr>
            <a:endParaRPr sz="1067" b="0" i="0" u="none" strike="noStrike" cap="none">
              <a:solidFill>
                <a:srgbClr val="F18771"/>
              </a:solidFill>
              <a:latin typeface="Aeonik" panose="020B0503030300000000" pitchFamily="34" charset="0"/>
              <a:sym typeface="Arial"/>
            </a:endParaRPr>
          </a:p>
        </p:txBody>
      </p:sp>
      <p:sp>
        <p:nvSpPr>
          <p:cNvPr id="225" name="Google Shape;225;p16"/>
          <p:cNvSpPr txBox="1"/>
          <p:nvPr/>
        </p:nvSpPr>
        <p:spPr>
          <a:xfrm>
            <a:off x="6948743" y="1217250"/>
            <a:ext cx="2620925" cy="7076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33"/>
              <a:buFont typeface="Arial"/>
              <a:buNone/>
            </a:pPr>
            <a:r>
              <a:rPr lang="en-GB" sz="1333" b="1" i="0" u="none" strike="noStrike" cap="none">
                <a:solidFill>
                  <a:schemeClr val="dk1"/>
                </a:solidFill>
                <a:latin typeface="Aeonik" panose="020B0503030300000000" pitchFamily="34" charset="0"/>
                <a:sym typeface="Arial"/>
              </a:rPr>
              <a:t>2020</a:t>
            </a:r>
            <a:br>
              <a:rPr lang="en-GB" sz="1333" b="1" i="0" u="none" strike="noStrike" cap="none">
                <a:solidFill>
                  <a:schemeClr val="dk1"/>
                </a:solidFill>
                <a:latin typeface="Aeonik" panose="020B0503030300000000" pitchFamily="34" charset="0"/>
                <a:sym typeface="Arial"/>
              </a:rPr>
            </a:br>
            <a:r>
              <a:rPr lang="en-GB" sz="1333" b="0" i="0" u="none" strike="noStrike" cap="none">
                <a:solidFill>
                  <a:schemeClr val="dk1"/>
                </a:solidFill>
                <a:latin typeface="Aeonik" panose="020B0503030300000000" pitchFamily="34" charset="0"/>
                <a:sym typeface="Arial"/>
              </a:rPr>
              <a:t>Arts &amp; Culture Impact Fund</a:t>
            </a:r>
            <a:br>
              <a:rPr lang="en-GB" sz="1333" b="0" i="0" u="none" strike="noStrike" cap="none">
                <a:solidFill>
                  <a:schemeClr val="dk1"/>
                </a:solidFill>
                <a:latin typeface="Aeonik" panose="020B0503030300000000" pitchFamily="34" charset="0"/>
                <a:sym typeface="Arial"/>
              </a:rPr>
            </a:br>
            <a:r>
              <a:rPr lang="en-GB" sz="1333" b="0" i="0" u="none" strike="noStrike" cap="none">
                <a:solidFill>
                  <a:schemeClr val="dk1"/>
                </a:solidFill>
                <a:latin typeface="Aeonik" panose="020B0503030300000000" pitchFamily="34" charset="0"/>
                <a:sym typeface="Arial"/>
              </a:rPr>
              <a:t>£18m, 14 loans to date</a:t>
            </a:r>
            <a:endParaRPr sz="1400" b="0" i="0" u="none" strike="noStrike" cap="none">
              <a:solidFill>
                <a:srgbClr val="000000"/>
              </a:solidFill>
              <a:latin typeface="Aeonik" panose="020B0503030300000000" pitchFamily="34" charset="0"/>
              <a:sym typeface="Arial"/>
            </a:endParaRPr>
          </a:p>
        </p:txBody>
      </p:sp>
      <p:pic>
        <p:nvPicPr>
          <p:cNvPr id="226" name="Google Shape;226;p16" descr="A letter f with a blue circle&#10;&#10;Description automatically generated"/>
          <p:cNvPicPr preferRelativeResize="0"/>
          <p:nvPr/>
        </p:nvPicPr>
        <p:blipFill rotWithShape="1">
          <a:blip r:embed="rId3">
            <a:alphaModFix/>
          </a:blip>
          <a:srcRect/>
          <a:stretch/>
        </p:blipFill>
        <p:spPr>
          <a:xfrm>
            <a:off x="10501150" y="2068714"/>
            <a:ext cx="1436725" cy="1436725"/>
          </a:xfrm>
          <a:prstGeom prst="rect">
            <a:avLst/>
          </a:prstGeom>
          <a:noFill/>
          <a:ln>
            <a:noFill/>
          </a:ln>
        </p:spPr>
      </p:pic>
      <p:sp>
        <p:nvSpPr>
          <p:cNvPr id="227" name="Google Shape;227;p16"/>
          <p:cNvSpPr/>
          <p:nvPr/>
        </p:nvSpPr>
        <p:spPr>
          <a:xfrm>
            <a:off x="10301147" y="2589988"/>
            <a:ext cx="394176" cy="394176"/>
          </a:xfrm>
          <a:prstGeom prst="flowChartConnector">
            <a:avLst/>
          </a:prstGeom>
          <a:solidFill>
            <a:srgbClr val="E94F2D"/>
          </a:solidFill>
          <a:ln w="38100" cap="flat" cmpd="sng">
            <a:solidFill>
              <a:srgbClr val="74747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eonik" panose="020B0503030300000000" pitchFamily="34" charset="0"/>
              <a:sym typeface="Arial"/>
            </a:endParaRPr>
          </a:p>
        </p:txBody>
      </p:sp>
      <p:sp>
        <p:nvSpPr>
          <p:cNvPr id="228" name="Google Shape;228;p16"/>
          <p:cNvSpPr/>
          <p:nvPr/>
        </p:nvSpPr>
        <p:spPr>
          <a:xfrm flipH="1">
            <a:off x="9761553" y="2985558"/>
            <a:ext cx="45719" cy="1605492"/>
          </a:xfrm>
          <a:custGeom>
            <a:avLst/>
            <a:gdLst/>
            <a:ahLst/>
            <a:cxnLst/>
            <a:rect l="l" t="t" r="r" b="b"/>
            <a:pathLst>
              <a:path w="120000" h="2127250" extrusionOk="0">
                <a:moveTo>
                  <a:pt x="0" y="0"/>
                </a:moveTo>
                <a:lnTo>
                  <a:pt x="0" y="2126793"/>
                </a:lnTo>
              </a:path>
            </a:pathLst>
          </a:custGeom>
          <a:solidFill>
            <a:srgbClr val="99CCA0"/>
          </a:solidFill>
          <a:ln w="38100" cap="flat" cmpd="sng">
            <a:solidFill>
              <a:srgbClr val="74747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67"/>
              <a:buFont typeface="Arial"/>
              <a:buNone/>
            </a:pPr>
            <a:endParaRPr sz="1067" b="0" i="0" u="none" strike="noStrike" cap="none">
              <a:solidFill>
                <a:srgbClr val="F18771"/>
              </a:solidFill>
              <a:latin typeface="Aeonik" panose="020B0503030300000000" pitchFamily="34" charset="0"/>
              <a:sym typeface="Arial"/>
            </a:endParaRPr>
          </a:p>
        </p:txBody>
      </p:sp>
      <p:sp>
        <p:nvSpPr>
          <p:cNvPr id="229" name="Google Shape;229;p16"/>
          <p:cNvSpPr txBox="1"/>
          <p:nvPr/>
        </p:nvSpPr>
        <p:spPr>
          <a:xfrm>
            <a:off x="9785042" y="3343159"/>
            <a:ext cx="1766964" cy="13230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33"/>
              <a:buFont typeface="Arial"/>
              <a:buNone/>
            </a:pPr>
            <a:r>
              <a:rPr lang="en-GB" sz="1333" b="1" i="0" u="none" strike="noStrike" cap="none">
                <a:solidFill>
                  <a:schemeClr val="dk1"/>
                </a:solidFill>
                <a:latin typeface="Aeonik" panose="020B0503030300000000" pitchFamily="34" charset="0"/>
                <a:sym typeface="Arial"/>
              </a:rPr>
              <a:t>2024 </a:t>
            </a:r>
            <a:br>
              <a:rPr lang="en-GB" sz="1333" b="1" i="0" u="none" strike="noStrike" cap="none">
                <a:solidFill>
                  <a:schemeClr val="dk1"/>
                </a:solidFill>
                <a:latin typeface="Aeonik" panose="020B0503030300000000" pitchFamily="34" charset="0"/>
                <a:sym typeface="Arial"/>
              </a:rPr>
            </a:br>
            <a:r>
              <a:rPr lang="en-GB" sz="1333" b="0" i="0" u="none" strike="noStrike" cap="none">
                <a:solidFill>
                  <a:schemeClr val="dk1"/>
                </a:solidFill>
                <a:latin typeface="Aeonik" panose="020B0503030300000000" pitchFamily="34" charset="0"/>
                <a:sym typeface="Arial"/>
              </a:rPr>
              <a:t>Inaugural Arts for Impact campaign in partnership with the Big Give raised £2.85m</a:t>
            </a:r>
            <a:endParaRPr sz="1400" b="0" i="0" u="none" strike="noStrike" cap="none">
              <a:solidFill>
                <a:srgbClr val="000000"/>
              </a:solidFill>
              <a:latin typeface="Aeonik" panose="020B0503030300000000" pitchFamily="34" charset="0"/>
              <a:sym typeface="Arial"/>
            </a:endParaRPr>
          </a:p>
        </p:txBody>
      </p:sp>
      <p:sp>
        <p:nvSpPr>
          <p:cNvPr id="230" name="Google Shape;230;p16"/>
          <p:cNvSpPr txBox="1"/>
          <p:nvPr/>
        </p:nvSpPr>
        <p:spPr>
          <a:xfrm>
            <a:off x="9077760" y="5009832"/>
            <a:ext cx="2313635" cy="13948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33"/>
              <a:buFont typeface="Arial"/>
              <a:buNone/>
            </a:pPr>
            <a:r>
              <a:rPr lang="en-GB" sz="1333" b="1" i="0" u="none" strike="noStrike" cap="none">
                <a:solidFill>
                  <a:schemeClr val="dk1"/>
                </a:solidFill>
                <a:latin typeface="Aeonik" panose="020B0503030300000000" pitchFamily="34" charset="0"/>
                <a:sym typeface="Arial"/>
              </a:rPr>
              <a:t>2023</a:t>
            </a:r>
            <a:endParaRPr sz="1400" b="0" i="0" u="none" strike="noStrike" cap="none">
              <a:solidFill>
                <a:srgbClr val="000000"/>
              </a:solidFill>
              <a:latin typeface="Aeonik" panose="020B0503030300000000" pitchFamily="34" charset="0"/>
              <a:sym typeface="Arial"/>
            </a:endParaRPr>
          </a:p>
          <a:p>
            <a:pPr marL="0" marR="0" lvl="0" indent="0" algn="l" rtl="0">
              <a:lnSpc>
                <a:spcPct val="107200"/>
              </a:lnSpc>
              <a:spcBef>
                <a:spcPts val="0"/>
              </a:spcBef>
              <a:spcAft>
                <a:spcPts val="0"/>
              </a:spcAft>
              <a:buClr>
                <a:srgbClr val="000000"/>
              </a:buClr>
              <a:buSzPts val="1333"/>
              <a:buFont typeface="Arial"/>
              <a:buNone/>
            </a:pPr>
            <a:r>
              <a:rPr lang="en-GB" sz="1333" b="0" i="0" u="none" strike="noStrike" cap="none">
                <a:solidFill>
                  <a:schemeClr val="dk1"/>
                </a:solidFill>
                <a:latin typeface="Aeonik" panose="020B0503030300000000" pitchFamily="34" charset="0"/>
                <a:sym typeface="Arial"/>
              </a:rPr>
              <a:t>Co-author of Impact Investment in the Cultural and Creative Sectors: Insights from an Emerging Field (November 2023)</a:t>
            </a:r>
            <a:endParaRPr sz="1400" b="0" i="0" u="none" strike="noStrike" cap="none">
              <a:solidFill>
                <a:srgbClr val="000000"/>
              </a:solidFill>
              <a:latin typeface="Aeonik" panose="020B0503030300000000" pitchFamily="34" charset="0"/>
              <a:sym typeface="Arial"/>
            </a:endParaRPr>
          </a:p>
        </p:txBody>
      </p:sp>
      <p:sp>
        <p:nvSpPr>
          <p:cNvPr id="231" name="Google Shape;231;p16"/>
          <p:cNvSpPr txBox="1"/>
          <p:nvPr/>
        </p:nvSpPr>
        <p:spPr>
          <a:xfrm>
            <a:off x="7524267" y="5004797"/>
            <a:ext cx="1412131" cy="13948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33"/>
              <a:buFont typeface="Arial"/>
              <a:buNone/>
            </a:pPr>
            <a:r>
              <a:rPr lang="en-GB" sz="1333" b="1" i="0" u="none" strike="noStrike" cap="none">
                <a:solidFill>
                  <a:schemeClr val="dk1"/>
                </a:solidFill>
                <a:latin typeface="Aeonik" panose="020B0503030300000000" pitchFamily="34" charset="0"/>
                <a:sym typeface="Arial"/>
              </a:rPr>
              <a:t>2020-2023</a:t>
            </a:r>
            <a:endParaRPr sz="1400" b="0" i="0" u="none" strike="noStrike" cap="none">
              <a:solidFill>
                <a:srgbClr val="000000"/>
              </a:solidFill>
              <a:latin typeface="Aeonik" panose="020B0503030300000000" pitchFamily="34" charset="0"/>
              <a:sym typeface="Arial"/>
            </a:endParaRPr>
          </a:p>
          <a:p>
            <a:pPr marL="0" marR="0" lvl="0" indent="0" algn="l" rtl="0">
              <a:lnSpc>
                <a:spcPct val="107200"/>
              </a:lnSpc>
              <a:spcBef>
                <a:spcPts val="0"/>
              </a:spcBef>
              <a:spcAft>
                <a:spcPts val="0"/>
              </a:spcAft>
              <a:buClr>
                <a:srgbClr val="000000"/>
              </a:buClr>
              <a:buSzPts val="1333"/>
              <a:buFont typeface="Arial"/>
              <a:buNone/>
            </a:pPr>
            <a:r>
              <a:rPr lang="en-GB" sz="1333" b="0" i="0" u="none" strike="noStrike" cap="none">
                <a:solidFill>
                  <a:schemeClr val="dk1"/>
                </a:solidFill>
                <a:latin typeface="Aeonik" panose="020B0503030300000000" pitchFamily="34" charset="0"/>
                <a:sym typeface="Arial"/>
              </a:rPr>
              <a:t>Founder and lead on Creativity, Culture &amp; Capital initiative</a:t>
            </a:r>
            <a:endParaRPr sz="1400" b="0" i="0" u="none" strike="noStrike" cap="none">
              <a:solidFill>
                <a:srgbClr val="000000"/>
              </a:solidFill>
              <a:latin typeface="Aeonik" panose="020B0503030300000000" pitchFamily="34" charset="0"/>
              <a:sym typeface="Arial"/>
            </a:endParaRPr>
          </a:p>
        </p:txBody>
      </p:sp>
      <p:sp>
        <p:nvSpPr>
          <p:cNvPr id="232" name="Google Shape;232;p16"/>
          <p:cNvSpPr txBox="1"/>
          <p:nvPr/>
        </p:nvSpPr>
        <p:spPr>
          <a:xfrm>
            <a:off x="5780879" y="5009832"/>
            <a:ext cx="1412007" cy="13948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33"/>
              <a:buFont typeface="Arial"/>
              <a:buNone/>
            </a:pPr>
            <a:r>
              <a:rPr lang="en-GB" sz="1333" b="1" i="0" u="none" strike="noStrike" cap="none">
                <a:solidFill>
                  <a:schemeClr val="dk1"/>
                </a:solidFill>
                <a:latin typeface="Aeonik" panose="020B0503030300000000" pitchFamily="34" charset="0"/>
                <a:sym typeface="Arial"/>
              </a:rPr>
              <a:t>2019-2021</a:t>
            </a:r>
            <a:endParaRPr sz="1400" b="0" i="0" u="none" strike="noStrike" cap="none">
              <a:solidFill>
                <a:srgbClr val="000000"/>
              </a:solidFill>
              <a:latin typeface="Aeonik" panose="020B0503030300000000" pitchFamily="34" charset="0"/>
              <a:sym typeface="Arial"/>
            </a:endParaRPr>
          </a:p>
          <a:p>
            <a:pPr marL="0" marR="0" lvl="0" indent="0" algn="l" rtl="0">
              <a:lnSpc>
                <a:spcPct val="107200"/>
              </a:lnSpc>
              <a:spcBef>
                <a:spcPts val="0"/>
              </a:spcBef>
              <a:spcAft>
                <a:spcPts val="0"/>
              </a:spcAft>
              <a:buClr>
                <a:srgbClr val="000000"/>
              </a:buClr>
              <a:buSzPts val="1333"/>
              <a:buFont typeface="Arial"/>
              <a:buNone/>
            </a:pPr>
            <a:r>
              <a:rPr lang="en-GB" sz="1333" b="0" i="0" u="none" strike="noStrike" cap="none">
                <a:solidFill>
                  <a:schemeClr val="dk1"/>
                </a:solidFill>
                <a:latin typeface="Aeonik" panose="020B0503030300000000" pitchFamily="34" charset="0"/>
                <a:sym typeface="Arial"/>
              </a:rPr>
              <a:t>Partner on UKRI Audience of the Future Performance Demonstrator</a:t>
            </a:r>
            <a:endParaRPr sz="1400" b="0" i="0" u="none" strike="noStrike" cap="none">
              <a:solidFill>
                <a:srgbClr val="000000"/>
              </a:solidFill>
              <a:latin typeface="Aeonik" panose="020B0503030300000000" pitchFamily="34" charset="0"/>
              <a:sym typeface="Arial"/>
            </a:endParaRPr>
          </a:p>
        </p:txBody>
      </p:sp>
      <p:sp>
        <p:nvSpPr>
          <p:cNvPr id="233" name="Google Shape;233;p16"/>
          <p:cNvSpPr/>
          <p:nvPr/>
        </p:nvSpPr>
        <p:spPr>
          <a:xfrm flipH="1">
            <a:off x="7467465" y="3002893"/>
            <a:ext cx="56801" cy="3360234"/>
          </a:xfrm>
          <a:custGeom>
            <a:avLst/>
            <a:gdLst/>
            <a:ahLst/>
            <a:cxnLst/>
            <a:rect l="l" t="t" r="r" b="b"/>
            <a:pathLst>
              <a:path w="120000" h="2127250" extrusionOk="0">
                <a:moveTo>
                  <a:pt x="0" y="0"/>
                </a:moveTo>
                <a:lnTo>
                  <a:pt x="0" y="2126793"/>
                </a:lnTo>
              </a:path>
            </a:pathLst>
          </a:custGeom>
          <a:solidFill>
            <a:srgbClr val="99CCA0"/>
          </a:solidFill>
          <a:ln w="38100" cap="flat" cmpd="sng">
            <a:solidFill>
              <a:srgbClr val="74747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67"/>
              <a:buFont typeface="Arial"/>
              <a:buNone/>
            </a:pPr>
            <a:endParaRPr sz="1067" b="0" i="0" u="none" strike="noStrike" cap="none">
              <a:solidFill>
                <a:srgbClr val="F18771"/>
              </a:solidFill>
              <a:latin typeface="Aeonik" panose="020B0503030300000000" pitchFamily="34" charset="0"/>
              <a:sym typeface="Arial"/>
            </a:endParaRPr>
          </a:p>
        </p:txBody>
      </p:sp>
      <p:sp>
        <p:nvSpPr>
          <p:cNvPr id="234" name="Google Shape;234;p16"/>
          <p:cNvSpPr txBox="1"/>
          <p:nvPr/>
        </p:nvSpPr>
        <p:spPr>
          <a:xfrm>
            <a:off x="3967411" y="5421727"/>
            <a:ext cx="1311600" cy="884943"/>
          </a:xfrm>
          <a:prstGeom prst="rect">
            <a:avLst/>
          </a:prstGeom>
          <a:noFill/>
          <a:ln>
            <a:noFill/>
          </a:ln>
        </p:spPr>
        <p:txBody>
          <a:bodyPr spcFirstLastPara="1" wrap="square" lIns="0" tIns="21150" rIns="0" bIns="0" anchor="t" anchorCtr="0">
            <a:spAutoFit/>
          </a:bodyPr>
          <a:lstStyle/>
          <a:p>
            <a:pPr marL="0" marR="0" lvl="0" indent="0" algn="l" rtl="0">
              <a:lnSpc>
                <a:spcPct val="100000"/>
              </a:lnSpc>
              <a:spcBef>
                <a:spcPts val="0"/>
              </a:spcBef>
              <a:spcAft>
                <a:spcPts val="0"/>
              </a:spcAft>
              <a:buClr>
                <a:srgbClr val="000000"/>
              </a:buClr>
              <a:buSzPts val="1333"/>
              <a:buFont typeface="Arial"/>
              <a:buNone/>
            </a:pPr>
            <a:r>
              <a:rPr lang="en-GB" sz="1333" b="1" i="0" u="none" strike="noStrike" cap="none">
                <a:solidFill>
                  <a:schemeClr val="dk1"/>
                </a:solidFill>
                <a:latin typeface="Aeonik" panose="020B0503030300000000" pitchFamily="34" charset="0"/>
                <a:sym typeface="Arial"/>
              </a:rPr>
              <a:t>2019-2020</a:t>
            </a:r>
            <a:endParaRPr sz="1333" b="1" i="0" u="none" strike="noStrike" cap="none">
              <a:solidFill>
                <a:schemeClr val="dk1"/>
              </a:solidFill>
              <a:latin typeface="Aeonik" panose="020B0503030300000000" pitchFamily="34" charset="0"/>
              <a:sym typeface="Arial"/>
            </a:endParaRPr>
          </a:p>
          <a:p>
            <a:pPr marL="0" marR="0" lvl="0" indent="0" algn="l" rtl="0">
              <a:lnSpc>
                <a:spcPct val="107200"/>
              </a:lnSpc>
              <a:spcBef>
                <a:spcPts val="0"/>
              </a:spcBef>
              <a:spcAft>
                <a:spcPts val="0"/>
              </a:spcAft>
              <a:buClr>
                <a:srgbClr val="000000"/>
              </a:buClr>
              <a:buSzPts val="1333"/>
              <a:buFont typeface="Arial"/>
              <a:buNone/>
            </a:pPr>
            <a:r>
              <a:rPr lang="en-GB" sz="1333" b="0" i="0" u="none" strike="noStrike" cap="none">
                <a:solidFill>
                  <a:schemeClr val="dk1"/>
                </a:solidFill>
                <a:latin typeface="Aeonik" panose="020B0503030300000000" pitchFamily="34" charset="0"/>
                <a:sym typeface="Arial"/>
              </a:rPr>
              <a:t>Amplified and Alternarratives programmes</a:t>
            </a:r>
            <a:endParaRPr sz="1333" b="0" i="0" u="none" strike="noStrike" cap="none">
              <a:solidFill>
                <a:schemeClr val="dk1"/>
              </a:solidFill>
              <a:latin typeface="Aeonik" panose="020B0503030300000000" pitchFamily="34" charset="0"/>
              <a:sym typeface="Arial"/>
            </a:endParaRPr>
          </a:p>
        </p:txBody>
      </p:sp>
      <p:sp>
        <p:nvSpPr>
          <p:cNvPr id="235" name="Google Shape;235;p16"/>
          <p:cNvSpPr/>
          <p:nvPr/>
        </p:nvSpPr>
        <p:spPr>
          <a:xfrm flipH="1">
            <a:off x="3763088" y="3004168"/>
            <a:ext cx="102527" cy="3303919"/>
          </a:xfrm>
          <a:custGeom>
            <a:avLst/>
            <a:gdLst/>
            <a:ahLst/>
            <a:cxnLst/>
            <a:rect l="l" t="t" r="r" b="b"/>
            <a:pathLst>
              <a:path w="120000" h="2127250" extrusionOk="0">
                <a:moveTo>
                  <a:pt x="0" y="0"/>
                </a:moveTo>
                <a:lnTo>
                  <a:pt x="0" y="2126793"/>
                </a:lnTo>
              </a:path>
            </a:pathLst>
          </a:custGeom>
          <a:solidFill>
            <a:srgbClr val="99CCA0"/>
          </a:solidFill>
          <a:ln w="38100" cap="flat" cmpd="sng">
            <a:solidFill>
              <a:srgbClr val="74747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67"/>
              <a:buFont typeface="Arial"/>
              <a:buNone/>
            </a:pPr>
            <a:endParaRPr sz="1067" b="0" i="0" u="none" strike="noStrike" cap="none">
              <a:solidFill>
                <a:srgbClr val="F18771"/>
              </a:solidFill>
              <a:latin typeface="Aeonik" panose="020B0503030300000000" pitchFamily="34" charset="0"/>
              <a:sym typeface="Arial"/>
            </a:endParaRPr>
          </a:p>
        </p:txBody>
      </p:sp>
      <p:sp>
        <p:nvSpPr>
          <p:cNvPr id="236" name="Google Shape;236;p16"/>
          <p:cNvSpPr txBox="1"/>
          <p:nvPr/>
        </p:nvSpPr>
        <p:spPr>
          <a:xfrm>
            <a:off x="4416776" y="3572465"/>
            <a:ext cx="1305956" cy="912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33"/>
              <a:buFont typeface="Arial"/>
              <a:buNone/>
            </a:pPr>
            <a:r>
              <a:rPr lang="en-GB" sz="1333" b="1" i="0" u="none" strike="noStrike" cap="none">
                <a:solidFill>
                  <a:schemeClr val="dk1"/>
                </a:solidFill>
                <a:latin typeface="Aeonik" panose="020B0503030300000000" pitchFamily="34" charset="0"/>
                <a:sym typeface="Arial"/>
              </a:rPr>
              <a:t>2019</a:t>
            </a:r>
            <a:endParaRPr sz="1400" b="0" i="0" u="none" strike="noStrike" cap="none">
              <a:solidFill>
                <a:srgbClr val="000000"/>
              </a:solidFill>
              <a:latin typeface="Aeonik" panose="020B0503030300000000" pitchFamily="34" charset="0"/>
              <a:sym typeface="Arial"/>
            </a:endParaRPr>
          </a:p>
          <a:p>
            <a:pPr marL="0" marR="0" lvl="0" indent="0" algn="l" rtl="0">
              <a:lnSpc>
                <a:spcPct val="100000"/>
              </a:lnSpc>
              <a:spcBef>
                <a:spcPts val="0"/>
              </a:spcBef>
              <a:spcAft>
                <a:spcPts val="0"/>
              </a:spcAft>
              <a:buClr>
                <a:srgbClr val="000000"/>
              </a:buClr>
              <a:buSzPts val="1333"/>
              <a:buFont typeface="Arial"/>
              <a:buNone/>
            </a:pPr>
            <a:r>
              <a:rPr lang="en-GB" sz="1333" b="0" i="0" u="none" strike="noStrike" cap="none">
                <a:solidFill>
                  <a:schemeClr val="dk1"/>
                </a:solidFill>
                <a:latin typeface="Aeonik" panose="020B0503030300000000" pitchFamily="34" charset="0"/>
                <a:sym typeface="Arial"/>
              </a:rPr>
              <a:t>NPAC launched (May)</a:t>
            </a:r>
            <a:endParaRPr sz="1400" b="0" i="0" u="none" strike="noStrike" cap="none">
              <a:solidFill>
                <a:srgbClr val="000000"/>
              </a:solidFill>
              <a:latin typeface="Aeonik" panose="020B0503030300000000" pitchFamily="34" charset="0"/>
              <a:sym typeface="Arial"/>
            </a:endParaRPr>
          </a:p>
        </p:txBody>
      </p:sp>
      <p:sp>
        <p:nvSpPr>
          <p:cNvPr id="237" name="Google Shape;237;p16"/>
          <p:cNvSpPr/>
          <p:nvPr/>
        </p:nvSpPr>
        <p:spPr>
          <a:xfrm flipH="1">
            <a:off x="4356672" y="2992468"/>
            <a:ext cx="58532" cy="1422906"/>
          </a:xfrm>
          <a:custGeom>
            <a:avLst/>
            <a:gdLst/>
            <a:ahLst/>
            <a:cxnLst/>
            <a:rect l="l" t="t" r="r" b="b"/>
            <a:pathLst>
              <a:path w="120000" h="2127250" extrusionOk="0">
                <a:moveTo>
                  <a:pt x="0" y="0"/>
                </a:moveTo>
                <a:lnTo>
                  <a:pt x="0" y="2126793"/>
                </a:lnTo>
              </a:path>
            </a:pathLst>
          </a:custGeom>
          <a:solidFill>
            <a:srgbClr val="99CCA0"/>
          </a:solidFill>
          <a:ln w="38100" cap="flat" cmpd="sng">
            <a:solidFill>
              <a:srgbClr val="74747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67"/>
              <a:buFont typeface="Arial"/>
              <a:buNone/>
            </a:pPr>
            <a:endParaRPr sz="1067" b="0" i="0" u="none" strike="noStrike" cap="none">
              <a:solidFill>
                <a:srgbClr val="F18771"/>
              </a:solidFill>
              <a:latin typeface="Aeonik" panose="020B0503030300000000" pitchFamily="34" charset="0"/>
              <a:sym typeface="Arial"/>
            </a:endParaRPr>
          </a:p>
        </p:txBody>
      </p:sp>
      <p:sp>
        <p:nvSpPr>
          <p:cNvPr id="238" name="Google Shape;238;p16"/>
          <p:cNvSpPr txBox="1"/>
          <p:nvPr/>
        </p:nvSpPr>
        <p:spPr>
          <a:xfrm>
            <a:off x="2060981" y="4269831"/>
            <a:ext cx="1708400" cy="665461"/>
          </a:xfrm>
          <a:prstGeom prst="rect">
            <a:avLst/>
          </a:prstGeom>
          <a:noFill/>
          <a:ln>
            <a:noFill/>
          </a:ln>
        </p:spPr>
        <p:txBody>
          <a:bodyPr spcFirstLastPara="1" wrap="square" lIns="0" tIns="21150" rIns="0" bIns="0" anchor="t" anchorCtr="0">
            <a:spAutoFit/>
          </a:bodyPr>
          <a:lstStyle/>
          <a:p>
            <a:pPr marL="0" marR="0" lvl="0" indent="0" algn="l" rtl="0">
              <a:lnSpc>
                <a:spcPct val="100000"/>
              </a:lnSpc>
              <a:spcBef>
                <a:spcPts val="0"/>
              </a:spcBef>
              <a:spcAft>
                <a:spcPts val="0"/>
              </a:spcAft>
              <a:buClr>
                <a:srgbClr val="000000"/>
              </a:buClr>
              <a:buSzPts val="1333"/>
              <a:buFont typeface="Arial"/>
              <a:buNone/>
            </a:pPr>
            <a:r>
              <a:rPr lang="en-GB" sz="1333" b="1" i="0" u="none" strike="noStrike" cap="none">
                <a:solidFill>
                  <a:schemeClr val="dk1"/>
                </a:solidFill>
                <a:latin typeface="Aeonik" panose="020B0503030300000000" pitchFamily="34" charset="0"/>
                <a:sym typeface="Arial"/>
              </a:rPr>
              <a:t>2017</a:t>
            </a:r>
            <a:endParaRPr sz="1333" b="1" i="0" u="none" strike="noStrike" cap="none">
              <a:solidFill>
                <a:schemeClr val="dk1"/>
              </a:solidFill>
              <a:latin typeface="Aeonik" panose="020B0503030300000000" pitchFamily="34" charset="0"/>
              <a:sym typeface="Arial"/>
            </a:endParaRPr>
          </a:p>
          <a:p>
            <a:pPr marL="0" marR="0" lvl="0" indent="0" algn="l" rtl="0">
              <a:lnSpc>
                <a:spcPct val="107200"/>
              </a:lnSpc>
              <a:spcBef>
                <a:spcPts val="0"/>
              </a:spcBef>
              <a:spcAft>
                <a:spcPts val="0"/>
              </a:spcAft>
              <a:buClr>
                <a:srgbClr val="000000"/>
              </a:buClr>
              <a:buSzPts val="1333"/>
              <a:buFont typeface="Arial"/>
              <a:buNone/>
            </a:pPr>
            <a:r>
              <a:rPr lang="en-GB" sz="1333" b="0" i="0" u="none" strike="noStrike" cap="none">
                <a:solidFill>
                  <a:schemeClr val="dk1"/>
                </a:solidFill>
                <a:latin typeface="Aeonik" panose="020B0503030300000000" pitchFamily="34" charset="0"/>
                <a:sym typeface="Arial"/>
              </a:rPr>
              <a:t>Digital Arts &amp; </a:t>
            </a:r>
            <a:endParaRPr sz="1400" b="0" i="0" u="none" strike="noStrike" cap="none">
              <a:solidFill>
                <a:srgbClr val="000000"/>
              </a:solidFill>
              <a:latin typeface="Aeonik" panose="020B0503030300000000" pitchFamily="34" charset="0"/>
              <a:sym typeface="Arial"/>
            </a:endParaRPr>
          </a:p>
          <a:p>
            <a:pPr marL="0" marR="0" lvl="0" indent="0" algn="l" rtl="0">
              <a:lnSpc>
                <a:spcPct val="107200"/>
              </a:lnSpc>
              <a:spcBef>
                <a:spcPts val="0"/>
              </a:spcBef>
              <a:spcAft>
                <a:spcPts val="0"/>
              </a:spcAft>
              <a:buClr>
                <a:srgbClr val="000000"/>
              </a:buClr>
              <a:buSzPts val="1333"/>
              <a:buFont typeface="Arial"/>
              <a:buNone/>
            </a:pPr>
            <a:r>
              <a:rPr lang="en-GB" sz="1333" b="0" i="0" u="none" strike="noStrike" cap="none">
                <a:solidFill>
                  <a:schemeClr val="dk1"/>
                </a:solidFill>
                <a:latin typeface="Aeonik" panose="020B0503030300000000" pitchFamily="34" charset="0"/>
                <a:sym typeface="Arial"/>
              </a:rPr>
              <a:t>Culture Accelerator</a:t>
            </a:r>
            <a:endParaRPr sz="1333" b="0" i="0" u="none" strike="noStrike" cap="none">
              <a:solidFill>
                <a:schemeClr val="dk1"/>
              </a:solidFill>
              <a:latin typeface="Aeonik" panose="020B0503030300000000" pitchFamily="34" charset="0"/>
              <a:sym typeface="Arial"/>
            </a:endParaRPr>
          </a:p>
        </p:txBody>
      </p:sp>
      <p:sp>
        <p:nvSpPr>
          <p:cNvPr id="239" name="Google Shape;239;p16"/>
          <p:cNvSpPr/>
          <p:nvPr/>
        </p:nvSpPr>
        <p:spPr>
          <a:xfrm flipH="1">
            <a:off x="1878566" y="3009225"/>
            <a:ext cx="107057" cy="1870580"/>
          </a:xfrm>
          <a:custGeom>
            <a:avLst/>
            <a:gdLst/>
            <a:ahLst/>
            <a:cxnLst/>
            <a:rect l="l" t="t" r="r" b="b"/>
            <a:pathLst>
              <a:path w="120000" h="2127250" extrusionOk="0">
                <a:moveTo>
                  <a:pt x="0" y="0"/>
                </a:moveTo>
                <a:lnTo>
                  <a:pt x="0" y="2126793"/>
                </a:lnTo>
              </a:path>
            </a:pathLst>
          </a:custGeom>
          <a:solidFill>
            <a:srgbClr val="99CCA0"/>
          </a:solidFill>
          <a:ln w="38100" cap="flat" cmpd="sng">
            <a:solidFill>
              <a:srgbClr val="74747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67"/>
              <a:buFont typeface="Arial"/>
              <a:buNone/>
            </a:pPr>
            <a:endParaRPr sz="1067" b="0" i="0" u="none" strike="noStrike" cap="none">
              <a:solidFill>
                <a:srgbClr val="F18771"/>
              </a:solidFill>
              <a:latin typeface="Aeonik" panose="020B0503030300000000" pitchFamily="34" charset="0"/>
              <a:sym typeface="Arial"/>
            </a:endParaRPr>
          </a:p>
        </p:txBody>
      </p:sp>
      <p:sp>
        <p:nvSpPr>
          <p:cNvPr id="240" name="Google Shape;240;p16"/>
          <p:cNvSpPr txBox="1"/>
          <p:nvPr/>
        </p:nvSpPr>
        <p:spPr>
          <a:xfrm>
            <a:off x="1193360" y="5864046"/>
            <a:ext cx="1432000" cy="444438"/>
          </a:xfrm>
          <a:prstGeom prst="rect">
            <a:avLst/>
          </a:prstGeom>
          <a:noFill/>
          <a:ln>
            <a:noFill/>
          </a:ln>
        </p:spPr>
        <p:txBody>
          <a:bodyPr spcFirstLastPara="1" wrap="square" lIns="0" tIns="21150" rIns="0" bIns="0" anchor="t" anchorCtr="0">
            <a:spAutoFit/>
          </a:bodyPr>
          <a:lstStyle/>
          <a:p>
            <a:pPr marL="0" marR="0" lvl="0" indent="0" algn="l" rtl="0">
              <a:lnSpc>
                <a:spcPct val="100000"/>
              </a:lnSpc>
              <a:spcBef>
                <a:spcPts val="0"/>
              </a:spcBef>
              <a:spcAft>
                <a:spcPts val="0"/>
              </a:spcAft>
              <a:buClr>
                <a:srgbClr val="000000"/>
              </a:buClr>
              <a:buSzPts val="1333"/>
              <a:buFont typeface="Arial"/>
              <a:buNone/>
            </a:pPr>
            <a:r>
              <a:rPr lang="en-GB" sz="1333" b="1" i="0" u="none" strike="noStrike" cap="none">
                <a:solidFill>
                  <a:schemeClr val="dk1"/>
                </a:solidFill>
                <a:latin typeface="Aeonik" panose="020B0503030300000000" pitchFamily="34" charset="0"/>
                <a:sym typeface="Arial"/>
              </a:rPr>
              <a:t>2015-2017</a:t>
            </a:r>
            <a:endParaRPr sz="1333" b="1" i="0" u="none" strike="noStrike" cap="none">
              <a:solidFill>
                <a:schemeClr val="dk1"/>
              </a:solidFill>
              <a:latin typeface="Aeonik" panose="020B0503030300000000" pitchFamily="34" charset="0"/>
              <a:sym typeface="Arial"/>
            </a:endParaRPr>
          </a:p>
          <a:p>
            <a:pPr marL="0" marR="0" lvl="0" indent="0" algn="l" rtl="0">
              <a:lnSpc>
                <a:spcPct val="100000"/>
              </a:lnSpc>
              <a:spcBef>
                <a:spcPts val="133"/>
              </a:spcBef>
              <a:spcAft>
                <a:spcPts val="0"/>
              </a:spcAft>
              <a:buClr>
                <a:srgbClr val="000000"/>
              </a:buClr>
              <a:buSzPts val="1333"/>
              <a:buFont typeface="Arial"/>
              <a:buNone/>
            </a:pPr>
            <a:r>
              <a:rPr lang="en-GB" sz="1333" b="0" i="0" u="none" strike="noStrike" cap="none">
                <a:solidFill>
                  <a:schemeClr val="dk1"/>
                </a:solidFill>
                <a:latin typeface="Aeonik" panose="020B0503030300000000" pitchFamily="34" charset="0"/>
                <a:sym typeface="Arial"/>
              </a:rPr>
              <a:t>Digital R&amp;D fund</a:t>
            </a:r>
            <a:endParaRPr sz="1333" b="0" i="0" u="none" strike="noStrike" cap="none">
              <a:solidFill>
                <a:schemeClr val="dk1"/>
              </a:solidFill>
              <a:latin typeface="Aeonik" panose="020B0503030300000000" pitchFamily="34" charset="0"/>
              <a:sym typeface="Arial"/>
            </a:endParaRPr>
          </a:p>
        </p:txBody>
      </p:sp>
      <p:sp>
        <p:nvSpPr>
          <p:cNvPr id="241" name="Google Shape;241;p16"/>
          <p:cNvSpPr/>
          <p:nvPr/>
        </p:nvSpPr>
        <p:spPr>
          <a:xfrm flipH="1">
            <a:off x="1006716" y="2984164"/>
            <a:ext cx="85873" cy="3387931"/>
          </a:xfrm>
          <a:custGeom>
            <a:avLst/>
            <a:gdLst/>
            <a:ahLst/>
            <a:cxnLst/>
            <a:rect l="l" t="t" r="r" b="b"/>
            <a:pathLst>
              <a:path w="120000" h="2127250" extrusionOk="0">
                <a:moveTo>
                  <a:pt x="0" y="0"/>
                </a:moveTo>
                <a:lnTo>
                  <a:pt x="0" y="2126793"/>
                </a:lnTo>
              </a:path>
            </a:pathLst>
          </a:custGeom>
          <a:solidFill>
            <a:srgbClr val="99CCA0"/>
          </a:solidFill>
          <a:ln w="38100" cap="flat" cmpd="sng">
            <a:solidFill>
              <a:srgbClr val="74747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67"/>
              <a:buFont typeface="Arial"/>
              <a:buNone/>
            </a:pPr>
            <a:endParaRPr sz="1067" b="0" i="0" u="none" strike="noStrike" cap="none">
              <a:solidFill>
                <a:srgbClr val="F18771"/>
              </a:solidFill>
              <a:latin typeface="Aeonik" panose="020B0503030300000000" pitchFamily="34" charset="0"/>
              <a:sym typeface="Arial"/>
            </a:endParaRPr>
          </a:p>
        </p:txBody>
      </p:sp>
      <p:sp>
        <p:nvSpPr>
          <p:cNvPr id="242" name="Google Shape;242;p16"/>
          <p:cNvSpPr/>
          <p:nvPr/>
        </p:nvSpPr>
        <p:spPr>
          <a:xfrm>
            <a:off x="10500115" y="1316589"/>
            <a:ext cx="0" cy="1289964"/>
          </a:xfrm>
          <a:custGeom>
            <a:avLst/>
            <a:gdLst/>
            <a:ahLst/>
            <a:cxnLst/>
            <a:rect l="l" t="t" r="r" b="b"/>
            <a:pathLst>
              <a:path w="120000" h="2127250" extrusionOk="0">
                <a:moveTo>
                  <a:pt x="0" y="0"/>
                </a:moveTo>
                <a:lnTo>
                  <a:pt x="0" y="2126793"/>
                </a:lnTo>
              </a:path>
            </a:pathLst>
          </a:custGeom>
          <a:solidFill>
            <a:srgbClr val="99CCA0"/>
          </a:solidFill>
          <a:ln w="38100" cap="flat" cmpd="sng">
            <a:solidFill>
              <a:srgbClr val="74747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67"/>
              <a:buFont typeface="Arial"/>
              <a:buNone/>
            </a:pPr>
            <a:endParaRPr sz="1067" b="0" i="0" u="none" strike="noStrike" cap="none">
              <a:solidFill>
                <a:srgbClr val="F18771"/>
              </a:solidFill>
              <a:latin typeface="Aeonik" panose="020B0503030300000000" pitchFamily="34" charset="0"/>
              <a:sym typeface="Arial"/>
            </a:endParaRPr>
          </a:p>
        </p:txBody>
      </p:sp>
      <p:sp>
        <p:nvSpPr>
          <p:cNvPr id="243" name="Google Shape;243;p16"/>
          <p:cNvSpPr txBox="1"/>
          <p:nvPr/>
        </p:nvSpPr>
        <p:spPr>
          <a:xfrm>
            <a:off x="10497825" y="1266464"/>
            <a:ext cx="1318332" cy="7076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33"/>
              <a:buFont typeface="Arial"/>
              <a:buNone/>
            </a:pPr>
            <a:r>
              <a:rPr lang="en-GB" sz="1333" b="1" i="0" u="none" strike="noStrike" cap="none" dirty="0">
                <a:solidFill>
                  <a:schemeClr val="dk1"/>
                </a:solidFill>
                <a:latin typeface="Aeonik" panose="020B0503030300000000" pitchFamily="34" charset="0"/>
                <a:sym typeface="Arial"/>
              </a:rPr>
              <a:t>2024</a:t>
            </a:r>
            <a:endParaRPr sz="1400" b="0" i="0" u="none" strike="noStrike" cap="none" dirty="0">
              <a:solidFill>
                <a:srgbClr val="000000"/>
              </a:solidFill>
              <a:latin typeface="Aeonik" panose="020B0503030300000000" pitchFamily="34" charset="0"/>
              <a:sym typeface="Arial"/>
            </a:endParaRPr>
          </a:p>
          <a:p>
            <a:pPr marL="0" marR="0" lvl="0" indent="0" algn="l" rtl="0">
              <a:lnSpc>
                <a:spcPct val="100000"/>
              </a:lnSpc>
              <a:spcBef>
                <a:spcPts val="0"/>
              </a:spcBef>
              <a:spcAft>
                <a:spcPts val="0"/>
              </a:spcAft>
              <a:buClr>
                <a:srgbClr val="000000"/>
              </a:buClr>
              <a:buSzPts val="1333"/>
              <a:buFont typeface="Arial"/>
              <a:buNone/>
            </a:pPr>
            <a:r>
              <a:rPr lang="en-GB" sz="1333" b="0" i="0" u="none" strike="noStrike" cap="none" dirty="0">
                <a:solidFill>
                  <a:schemeClr val="dk1"/>
                </a:solidFill>
                <a:latin typeface="Aeonik" panose="020B0503030300000000" pitchFamily="34" charset="0"/>
                <a:sym typeface="Arial"/>
              </a:rPr>
              <a:t>Launch of Figurative</a:t>
            </a:r>
            <a:endParaRPr sz="1400" b="0" i="0" u="none" strike="noStrike" cap="none" dirty="0">
              <a:solidFill>
                <a:srgbClr val="000000"/>
              </a:solidFill>
              <a:latin typeface="Aeonik" panose="020B0503030300000000" pitchFamily="34" charset="0"/>
              <a:sym typeface="Arial"/>
            </a:endParaRPr>
          </a:p>
        </p:txBody>
      </p:sp>
      <p:sp>
        <p:nvSpPr>
          <p:cNvPr id="244" name="Google Shape;244;p16"/>
          <p:cNvSpPr txBox="1"/>
          <p:nvPr/>
        </p:nvSpPr>
        <p:spPr>
          <a:xfrm>
            <a:off x="331325" y="367985"/>
            <a:ext cx="10515600" cy="38779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GB" sz="2800" b="1" i="0" u="none" strike="noStrike" cap="none">
                <a:solidFill>
                  <a:schemeClr val="dk1"/>
                </a:solidFill>
                <a:latin typeface="Aeonik" panose="020B0503030300000000" pitchFamily="34" charset="0"/>
                <a:sym typeface="Arial"/>
              </a:rPr>
              <a:t>Track Record</a:t>
            </a:r>
            <a:endParaRPr sz="1400" b="0" i="0" u="none" strike="noStrike" cap="none">
              <a:solidFill>
                <a:srgbClr val="000000"/>
              </a:solidFill>
              <a:latin typeface="Aeonik" panose="020B0503030300000000" pitchFamily="34" charset="0"/>
              <a:sym typeface="Arial"/>
            </a:endParaRPr>
          </a:p>
        </p:txBody>
      </p:sp>
      <p:sp>
        <p:nvSpPr>
          <p:cNvPr id="245" name="Google Shape;245;p16"/>
          <p:cNvSpPr/>
          <p:nvPr/>
        </p:nvSpPr>
        <p:spPr>
          <a:xfrm flipH="1">
            <a:off x="5718117" y="2992468"/>
            <a:ext cx="56801" cy="3360234"/>
          </a:xfrm>
          <a:custGeom>
            <a:avLst/>
            <a:gdLst/>
            <a:ahLst/>
            <a:cxnLst/>
            <a:rect l="l" t="t" r="r" b="b"/>
            <a:pathLst>
              <a:path w="120000" h="2127250" extrusionOk="0">
                <a:moveTo>
                  <a:pt x="0" y="0"/>
                </a:moveTo>
                <a:lnTo>
                  <a:pt x="0" y="2126793"/>
                </a:lnTo>
              </a:path>
            </a:pathLst>
          </a:custGeom>
          <a:solidFill>
            <a:srgbClr val="99CCA0"/>
          </a:solidFill>
          <a:ln w="38100" cap="flat" cmpd="sng">
            <a:solidFill>
              <a:srgbClr val="74747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67"/>
              <a:buFont typeface="Arial"/>
              <a:buNone/>
            </a:pPr>
            <a:endParaRPr sz="1067" b="0" i="0" u="none" strike="noStrike" cap="none">
              <a:solidFill>
                <a:srgbClr val="F18771"/>
              </a:solidFill>
              <a:latin typeface="Aeonik" panose="020B0503030300000000" pitchFamily="34" charset="0"/>
              <a:sym typeface="Arial"/>
            </a:endParaRPr>
          </a:p>
        </p:txBody>
      </p:sp>
      <p:sp>
        <p:nvSpPr>
          <p:cNvPr id="246" name="Google Shape;246;p16"/>
          <p:cNvSpPr/>
          <p:nvPr/>
        </p:nvSpPr>
        <p:spPr>
          <a:xfrm flipH="1">
            <a:off x="9030492" y="3009225"/>
            <a:ext cx="56801" cy="3360234"/>
          </a:xfrm>
          <a:custGeom>
            <a:avLst/>
            <a:gdLst/>
            <a:ahLst/>
            <a:cxnLst/>
            <a:rect l="l" t="t" r="r" b="b"/>
            <a:pathLst>
              <a:path w="120000" h="2127250" extrusionOk="0">
                <a:moveTo>
                  <a:pt x="0" y="0"/>
                </a:moveTo>
                <a:lnTo>
                  <a:pt x="0" y="2126793"/>
                </a:lnTo>
              </a:path>
            </a:pathLst>
          </a:custGeom>
          <a:solidFill>
            <a:srgbClr val="99CCA0"/>
          </a:solidFill>
          <a:ln w="38100" cap="flat" cmpd="sng">
            <a:solidFill>
              <a:srgbClr val="74747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67"/>
              <a:buFont typeface="Arial"/>
              <a:buNone/>
            </a:pPr>
            <a:endParaRPr sz="1067" b="0" i="0" u="none" strike="noStrike" cap="none">
              <a:solidFill>
                <a:srgbClr val="F18771"/>
              </a:solidFill>
              <a:latin typeface="Aeonik" panose="020B0503030300000000" pitchFamily="34" charset="0"/>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15AA331C-8CD1-8788-8747-AA76D9CA9C5D}"/>
            </a:ext>
          </a:extLst>
        </p:cNvPr>
        <p:cNvGrpSpPr/>
        <p:nvPr/>
      </p:nvGrpSpPr>
      <p:grpSpPr>
        <a:xfrm>
          <a:off x="0" y="0"/>
          <a:ext cx="0" cy="0"/>
          <a:chOff x="0" y="0"/>
          <a:chExt cx="0" cy="0"/>
        </a:xfrm>
      </p:grpSpPr>
      <p:sp>
        <p:nvSpPr>
          <p:cNvPr id="95" name="Google Shape;95;p3">
            <a:extLst>
              <a:ext uri="{FF2B5EF4-FFF2-40B4-BE49-F238E27FC236}">
                <a16:creationId xmlns:a16="http://schemas.microsoft.com/office/drawing/2014/main" id="{5C480BA1-F237-9CAB-33E4-342ECEFABC8A}"/>
              </a:ext>
            </a:extLst>
          </p:cNvPr>
          <p:cNvSpPr txBox="1">
            <a:spLocks noGrp="1"/>
          </p:cNvSpPr>
          <p:nvPr>
            <p:ph type="title"/>
          </p:nvPr>
        </p:nvSpPr>
        <p:spPr>
          <a:xfrm>
            <a:off x="301660" y="679451"/>
            <a:ext cx="10515600" cy="49173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Font typeface="Arial"/>
              <a:buNone/>
            </a:pPr>
            <a:r>
              <a:rPr lang="en-GB" dirty="0">
                <a:latin typeface="Aeonik" panose="020B0503030300000000" pitchFamily="34" charset="0"/>
              </a:rPr>
              <a:t>Why create another intermediary?</a:t>
            </a:r>
            <a:endParaRPr dirty="0">
              <a:latin typeface="Aeonik" panose="020B0503030300000000" pitchFamily="34" charset="0"/>
            </a:endParaRPr>
          </a:p>
        </p:txBody>
      </p:sp>
      <p:sp>
        <p:nvSpPr>
          <p:cNvPr id="96" name="Google Shape;96;p3">
            <a:extLst>
              <a:ext uri="{FF2B5EF4-FFF2-40B4-BE49-F238E27FC236}">
                <a16:creationId xmlns:a16="http://schemas.microsoft.com/office/drawing/2014/main" id="{B3241B7D-B58B-C8D7-3615-18628B3829A1}"/>
              </a:ext>
            </a:extLst>
          </p:cNvPr>
          <p:cNvSpPr/>
          <p:nvPr/>
        </p:nvSpPr>
        <p:spPr>
          <a:xfrm>
            <a:off x="396827" y="1335023"/>
            <a:ext cx="11398346" cy="4544569"/>
          </a:xfrm>
          <a:custGeom>
            <a:avLst/>
            <a:gdLst/>
            <a:ahLst/>
            <a:cxnLst/>
            <a:rect l="l" t="t" r="r" b="b"/>
            <a:pathLst>
              <a:path w="19070320" h="10269855" extrusionOk="0">
                <a:moveTo>
                  <a:pt x="19070204" y="0"/>
                </a:moveTo>
                <a:lnTo>
                  <a:pt x="0" y="0"/>
                </a:lnTo>
                <a:lnTo>
                  <a:pt x="0" y="10269708"/>
                </a:lnTo>
                <a:lnTo>
                  <a:pt x="19070204" y="10269708"/>
                </a:lnTo>
                <a:lnTo>
                  <a:pt x="19070204" y="0"/>
                </a:lnTo>
                <a:close/>
              </a:path>
            </a:pathLst>
          </a:custGeom>
          <a:solidFill>
            <a:srgbClr val="5AB574"/>
          </a:solidFill>
          <a:ln>
            <a:noFill/>
          </a:ln>
        </p:spPr>
        <p:txBody>
          <a:bodyPr spcFirstLastPara="1" wrap="square" lIns="360000" tIns="360000" rIns="360000" bIns="360000" anchor="ctr" anchorCtr="1">
            <a:noAutofit/>
          </a:bodyPr>
          <a:lstStyle/>
          <a:p>
            <a:pPr marL="342900" marR="469900" indent="-342900">
              <a:lnSpc>
                <a:spcPct val="112400"/>
              </a:lnSpc>
              <a:buClr>
                <a:schemeClr val="lt1"/>
              </a:buClr>
              <a:buSzPts val="2200"/>
              <a:buFont typeface="Arial" panose="020B0604020202020204" pitchFamily="34" charset="0"/>
              <a:buChar char="•"/>
            </a:pPr>
            <a:r>
              <a:rPr lang="en-GB" sz="2200" dirty="0">
                <a:solidFill>
                  <a:schemeClr val="lt1"/>
                </a:solidFill>
                <a:latin typeface="Aeonik" panose="020B0503030300000000" pitchFamily="34" charset="0"/>
              </a:rPr>
              <a:t>To provide different and novel project and business financing options</a:t>
            </a:r>
            <a:endParaRPr lang="en-GB" sz="2200" b="0" i="0" u="none" strike="noStrike" cap="none" dirty="0">
              <a:solidFill>
                <a:schemeClr val="lt1"/>
              </a:solidFill>
              <a:latin typeface="Aeonik" panose="020B0503030300000000" pitchFamily="34" charset="0"/>
              <a:sym typeface="Arial"/>
            </a:endParaRPr>
          </a:p>
          <a:p>
            <a:pPr marL="342900" marR="469900" lvl="0" indent="-342900" algn="l" rtl="0">
              <a:lnSpc>
                <a:spcPct val="112400"/>
              </a:lnSpc>
              <a:spcBef>
                <a:spcPts val="0"/>
              </a:spcBef>
              <a:spcAft>
                <a:spcPts val="0"/>
              </a:spcAft>
              <a:buClr>
                <a:schemeClr val="lt1"/>
              </a:buClr>
              <a:buSzPts val="2200"/>
              <a:buFont typeface="Arial" panose="020B0604020202020204" pitchFamily="34" charset="0"/>
              <a:buChar char="•"/>
            </a:pPr>
            <a:r>
              <a:rPr lang="en-GB" sz="2200" b="0" i="0" u="none" strike="noStrike" cap="none" dirty="0">
                <a:solidFill>
                  <a:schemeClr val="lt1"/>
                </a:solidFill>
                <a:latin typeface="Aeonik" panose="020B0503030300000000" pitchFamily="34" charset="0"/>
                <a:sym typeface="Arial"/>
              </a:rPr>
              <a:t>To represent the cultural and creative sectors to the world of impact investment, and vice versa</a:t>
            </a:r>
          </a:p>
          <a:p>
            <a:pPr marL="342900" marR="469900" lvl="0" indent="-342900" algn="l" rtl="0">
              <a:lnSpc>
                <a:spcPct val="112400"/>
              </a:lnSpc>
              <a:spcBef>
                <a:spcPts val="0"/>
              </a:spcBef>
              <a:spcAft>
                <a:spcPts val="0"/>
              </a:spcAft>
              <a:buClr>
                <a:schemeClr val="lt1"/>
              </a:buClr>
              <a:buSzPts val="2200"/>
              <a:buFont typeface="Arial" panose="020B0604020202020204" pitchFamily="34" charset="0"/>
              <a:buChar char="•"/>
            </a:pPr>
            <a:r>
              <a:rPr lang="en-GB" sz="2200" dirty="0">
                <a:solidFill>
                  <a:schemeClr val="lt1"/>
                </a:solidFill>
                <a:latin typeface="Aeonik" panose="020B0503030300000000" pitchFamily="34" charset="0"/>
              </a:rPr>
              <a:t>To strengthen and broaden a bridge between different but intersecting/overlapping worlds</a:t>
            </a:r>
          </a:p>
          <a:p>
            <a:pPr marL="342900" marR="469900" lvl="0" indent="-342900" algn="l" rtl="0">
              <a:lnSpc>
                <a:spcPct val="112400"/>
              </a:lnSpc>
              <a:spcBef>
                <a:spcPts val="0"/>
              </a:spcBef>
              <a:spcAft>
                <a:spcPts val="0"/>
              </a:spcAft>
              <a:buClr>
                <a:schemeClr val="lt1"/>
              </a:buClr>
              <a:buSzPts val="2200"/>
              <a:buFont typeface="Arial" panose="020B0604020202020204" pitchFamily="34" charset="0"/>
              <a:buChar char="•"/>
            </a:pPr>
            <a:r>
              <a:rPr lang="en-GB" sz="2200" b="0" i="0" u="none" strike="noStrike" cap="none" dirty="0">
                <a:solidFill>
                  <a:schemeClr val="lt1"/>
                </a:solidFill>
                <a:latin typeface="Aeonik" panose="020B0503030300000000" pitchFamily="34" charset="0"/>
                <a:sym typeface="Arial"/>
              </a:rPr>
              <a:t>To create a common language and facilitate communication</a:t>
            </a:r>
          </a:p>
          <a:p>
            <a:pPr marL="342900" marR="469900" lvl="0" indent="-342900" algn="l" rtl="0">
              <a:lnSpc>
                <a:spcPct val="112400"/>
              </a:lnSpc>
              <a:spcBef>
                <a:spcPts val="0"/>
              </a:spcBef>
              <a:spcAft>
                <a:spcPts val="0"/>
              </a:spcAft>
              <a:buClr>
                <a:schemeClr val="lt1"/>
              </a:buClr>
              <a:buSzPts val="2200"/>
              <a:buFont typeface="Arial" panose="020B0604020202020204" pitchFamily="34" charset="0"/>
              <a:buChar char="•"/>
            </a:pPr>
            <a:r>
              <a:rPr lang="en-GB" sz="2200" dirty="0">
                <a:solidFill>
                  <a:schemeClr val="lt1"/>
                </a:solidFill>
                <a:latin typeface="Aeonik" panose="020B0503030300000000" pitchFamily="34" charset="0"/>
              </a:rPr>
              <a:t>To build financial infrastructure (fund vehicles) to enable new money to enter the cultural sector</a:t>
            </a:r>
          </a:p>
          <a:p>
            <a:pPr marL="342900" marR="469900" lvl="0" indent="-342900" algn="l" rtl="0">
              <a:lnSpc>
                <a:spcPct val="112400"/>
              </a:lnSpc>
              <a:spcBef>
                <a:spcPts val="0"/>
              </a:spcBef>
              <a:spcAft>
                <a:spcPts val="0"/>
              </a:spcAft>
              <a:buClr>
                <a:schemeClr val="lt1"/>
              </a:buClr>
              <a:buSzPts val="2200"/>
              <a:buFont typeface="Arial" panose="020B0604020202020204" pitchFamily="34" charset="0"/>
              <a:buChar char="•"/>
            </a:pPr>
            <a:r>
              <a:rPr lang="en-GB" sz="2200" b="0" i="0" u="none" strike="noStrike" cap="none" dirty="0">
                <a:solidFill>
                  <a:schemeClr val="lt1"/>
                </a:solidFill>
                <a:latin typeface="Aeonik" panose="020B0503030300000000" pitchFamily="34" charset="0"/>
                <a:sym typeface="Arial"/>
              </a:rPr>
              <a:t>To </a:t>
            </a:r>
            <a:r>
              <a:rPr lang="en-GB" sz="2200" dirty="0">
                <a:solidFill>
                  <a:schemeClr val="lt1"/>
                </a:solidFill>
                <a:latin typeface="Aeonik" panose="020B0503030300000000" pitchFamily="34" charset="0"/>
              </a:rPr>
              <a:t>collect and </a:t>
            </a:r>
            <a:r>
              <a:rPr lang="en-GB" sz="2200" b="0" i="0" u="none" strike="noStrike" cap="none" dirty="0">
                <a:solidFill>
                  <a:schemeClr val="lt1"/>
                </a:solidFill>
                <a:latin typeface="Aeonik" panose="020B0503030300000000" pitchFamily="34" charset="0"/>
                <a:sym typeface="Arial"/>
              </a:rPr>
              <a:t>develop learnings and share </a:t>
            </a:r>
            <a:r>
              <a:rPr lang="en-GB" sz="2200" dirty="0">
                <a:solidFill>
                  <a:schemeClr val="lt1"/>
                </a:solidFill>
                <a:latin typeface="Aeonik" panose="020B0503030300000000" pitchFamily="34" charset="0"/>
              </a:rPr>
              <a:t>skills</a:t>
            </a:r>
            <a:endParaRPr lang="en-GB" sz="2200" b="0" i="0" u="none" strike="noStrike" cap="none" dirty="0">
              <a:solidFill>
                <a:schemeClr val="lt1"/>
              </a:solidFill>
              <a:latin typeface="Aeonik" panose="020B0503030300000000" pitchFamily="34" charset="0"/>
              <a:sym typeface="Arial"/>
            </a:endParaRPr>
          </a:p>
          <a:p>
            <a:pPr marL="0" marR="469900" lvl="0" indent="0" algn="l" rtl="0">
              <a:lnSpc>
                <a:spcPct val="112400"/>
              </a:lnSpc>
              <a:spcBef>
                <a:spcPts val="0"/>
              </a:spcBef>
              <a:spcAft>
                <a:spcPts val="0"/>
              </a:spcAft>
              <a:buClr>
                <a:schemeClr val="lt1"/>
              </a:buClr>
              <a:buSzPts val="2200"/>
              <a:buFont typeface="Arial"/>
              <a:buNone/>
            </a:pPr>
            <a:endParaRPr sz="2200" b="0" i="0" u="none" strike="noStrike" cap="none" dirty="0">
              <a:solidFill>
                <a:schemeClr val="lt1"/>
              </a:solidFill>
              <a:latin typeface="Aeonik" panose="020B0503030300000000" pitchFamily="34" charset="0"/>
              <a:sym typeface="Arial"/>
            </a:endParaRPr>
          </a:p>
        </p:txBody>
      </p:sp>
      <p:pic>
        <p:nvPicPr>
          <p:cNvPr id="2" name="Google Shape;226;p16" descr="A letter f with a blue circle&#10;&#10;Description automatically generated">
            <a:extLst>
              <a:ext uri="{FF2B5EF4-FFF2-40B4-BE49-F238E27FC236}">
                <a16:creationId xmlns:a16="http://schemas.microsoft.com/office/drawing/2014/main" id="{3CD208AE-F4F6-E3F8-C393-A9F93069B33A}"/>
              </a:ext>
            </a:extLst>
          </p:cNvPr>
          <p:cNvPicPr preferRelativeResize="0"/>
          <p:nvPr/>
        </p:nvPicPr>
        <p:blipFill rotWithShape="1">
          <a:blip r:embed="rId3">
            <a:alphaModFix/>
          </a:blip>
          <a:srcRect/>
          <a:stretch/>
        </p:blipFill>
        <p:spPr>
          <a:xfrm>
            <a:off x="10358448" y="4442867"/>
            <a:ext cx="1436725" cy="1436725"/>
          </a:xfrm>
          <a:prstGeom prst="rect">
            <a:avLst/>
          </a:prstGeom>
          <a:noFill/>
          <a:ln>
            <a:noFill/>
          </a:ln>
        </p:spPr>
      </p:pic>
    </p:spTree>
    <p:extLst>
      <p:ext uri="{BB962C8B-B14F-4D97-AF65-F5344CB8AC3E}">
        <p14:creationId xmlns:p14="http://schemas.microsoft.com/office/powerpoint/2010/main" val="82766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9B7057D0-98D6-9C6E-A387-9725AC89DE10}"/>
            </a:ext>
          </a:extLst>
        </p:cNvPr>
        <p:cNvGrpSpPr/>
        <p:nvPr/>
      </p:nvGrpSpPr>
      <p:grpSpPr>
        <a:xfrm>
          <a:off x="0" y="0"/>
          <a:ext cx="0" cy="0"/>
          <a:chOff x="0" y="0"/>
          <a:chExt cx="0" cy="0"/>
        </a:xfrm>
      </p:grpSpPr>
      <p:sp>
        <p:nvSpPr>
          <p:cNvPr id="95" name="Google Shape;95;p3">
            <a:extLst>
              <a:ext uri="{FF2B5EF4-FFF2-40B4-BE49-F238E27FC236}">
                <a16:creationId xmlns:a16="http://schemas.microsoft.com/office/drawing/2014/main" id="{2C266D1E-BFCD-CEA5-56D4-CA064BAA9B80}"/>
              </a:ext>
            </a:extLst>
          </p:cNvPr>
          <p:cNvSpPr txBox="1">
            <a:spLocks noGrp="1"/>
          </p:cNvSpPr>
          <p:nvPr>
            <p:ph type="title"/>
          </p:nvPr>
        </p:nvSpPr>
        <p:spPr>
          <a:xfrm>
            <a:off x="301660" y="679451"/>
            <a:ext cx="10515600" cy="49173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Font typeface="Arial"/>
              <a:buNone/>
            </a:pPr>
            <a:r>
              <a:rPr lang="en-GB" dirty="0">
                <a:latin typeface="Aeonik" panose="020B0503030300000000" pitchFamily="34" charset="0"/>
              </a:rPr>
              <a:t>What are the </a:t>
            </a:r>
            <a:r>
              <a:rPr lang="en-GB" dirty="0">
                <a:solidFill>
                  <a:srgbClr val="FF0000"/>
                </a:solidFill>
                <a:latin typeface="Aeonik" panose="020B0503030300000000" pitchFamily="34" charset="0"/>
              </a:rPr>
              <a:t>risks?</a:t>
            </a:r>
            <a:endParaRPr dirty="0">
              <a:solidFill>
                <a:srgbClr val="FF0000"/>
              </a:solidFill>
              <a:latin typeface="Aeonik" panose="020B0503030300000000" pitchFamily="34" charset="0"/>
            </a:endParaRPr>
          </a:p>
        </p:txBody>
      </p:sp>
      <p:sp>
        <p:nvSpPr>
          <p:cNvPr id="96" name="Google Shape;96;p3">
            <a:extLst>
              <a:ext uri="{FF2B5EF4-FFF2-40B4-BE49-F238E27FC236}">
                <a16:creationId xmlns:a16="http://schemas.microsoft.com/office/drawing/2014/main" id="{D7166D69-5B29-21C4-E7CF-A14C79BDA169}"/>
              </a:ext>
            </a:extLst>
          </p:cNvPr>
          <p:cNvSpPr/>
          <p:nvPr/>
        </p:nvSpPr>
        <p:spPr>
          <a:xfrm>
            <a:off x="396827" y="1335023"/>
            <a:ext cx="11398346" cy="4544569"/>
          </a:xfrm>
          <a:custGeom>
            <a:avLst/>
            <a:gdLst/>
            <a:ahLst/>
            <a:cxnLst/>
            <a:rect l="l" t="t" r="r" b="b"/>
            <a:pathLst>
              <a:path w="19070320" h="10269855" extrusionOk="0">
                <a:moveTo>
                  <a:pt x="19070204" y="0"/>
                </a:moveTo>
                <a:lnTo>
                  <a:pt x="0" y="0"/>
                </a:lnTo>
                <a:lnTo>
                  <a:pt x="0" y="10269708"/>
                </a:lnTo>
                <a:lnTo>
                  <a:pt x="19070204" y="10269708"/>
                </a:lnTo>
                <a:lnTo>
                  <a:pt x="19070204" y="0"/>
                </a:lnTo>
                <a:close/>
              </a:path>
            </a:pathLst>
          </a:custGeom>
          <a:solidFill>
            <a:srgbClr val="E9CC57"/>
          </a:solidFill>
          <a:ln>
            <a:solidFill>
              <a:srgbClr val="E9CC57"/>
            </a:solidFill>
          </a:ln>
        </p:spPr>
        <p:txBody>
          <a:bodyPr spcFirstLastPara="1" wrap="square" lIns="360000" tIns="360000" rIns="360000" bIns="360000" anchor="ctr" anchorCtr="1">
            <a:noAutofit/>
          </a:bodyPr>
          <a:lstStyle/>
          <a:p>
            <a:pPr marL="0" marR="469900" lvl="0" indent="0" rtl="0">
              <a:lnSpc>
                <a:spcPct val="112400"/>
              </a:lnSpc>
              <a:spcBef>
                <a:spcPts val="0"/>
              </a:spcBef>
              <a:spcAft>
                <a:spcPts val="0"/>
              </a:spcAft>
              <a:buClr>
                <a:schemeClr val="lt1"/>
              </a:buClr>
              <a:buSzPts val="2200"/>
              <a:buFont typeface="Arial"/>
              <a:buNone/>
            </a:pPr>
            <a:r>
              <a:rPr lang="en-GB" sz="2400" i="1" dirty="0">
                <a:solidFill>
                  <a:schemeClr val="lt1"/>
                </a:solidFill>
                <a:latin typeface="Aeonik" panose="020B0503030300000000" pitchFamily="34" charset="0"/>
              </a:rPr>
              <a:t>Split into pairs and agree between you the top three risks of creating an intermediary like Figurative! </a:t>
            </a:r>
          </a:p>
          <a:p>
            <a:pPr marL="0" marR="469900" lvl="0" indent="0" rtl="0">
              <a:lnSpc>
                <a:spcPct val="112400"/>
              </a:lnSpc>
              <a:spcBef>
                <a:spcPts val="0"/>
              </a:spcBef>
              <a:spcAft>
                <a:spcPts val="0"/>
              </a:spcAft>
              <a:buClr>
                <a:schemeClr val="lt1"/>
              </a:buClr>
              <a:buSzPts val="2200"/>
              <a:buFont typeface="Arial"/>
              <a:buNone/>
            </a:pPr>
            <a:endParaRPr lang="en-GB" sz="2200" b="0" i="0" u="none" strike="noStrike" cap="none" dirty="0">
              <a:solidFill>
                <a:schemeClr val="lt1"/>
              </a:solidFill>
              <a:latin typeface="Aeonik" panose="020B0503030300000000" pitchFamily="34" charset="0"/>
              <a:sym typeface="Arial"/>
            </a:endParaRPr>
          </a:p>
          <a:p>
            <a:pPr marL="342900" marR="469900" lvl="0" indent="-342900" rtl="0">
              <a:lnSpc>
                <a:spcPct val="112400"/>
              </a:lnSpc>
              <a:spcBef>
                <a:spcPts val="0"/>
              </a:spcBef>
              <a:spcAft>
                <a:spcPts val="0"/>
              </a:spcAft>
              <a:buClr>
                <a:schemeClr val="lt1"/>
              </a:buClr>
              <a:buSzPts val="2200"/>
              <a:buFont typeface="Arial" panose="020B0604020202020204" pitchFamily="34" charset="0"/>
              <a:buChar char="•"/>
            </a:pPr>
            <a:r>
              <a:rPr lang="en-GB" sz="2200" dirty="0">
                <a:solidFill>
                  <a:schemeClr val="lt1"/>
                </a:solidFill>
                <a:latin typeface="Aeonik" panose="020B0503030300000000" pitchFamily="34" charset="0"/>
              </a:rPr>
              <a:t>Extraction/attrition</a:t>
            </a:r>
          </a:p>
          <a:p>
            <a:pPr marL="342900" marR="469900" lvl="0" indent="-342900" rtl="0">
              <a:lnSpc>
                <a:spcPct val="112400"/>
              </a:lnSpc>
              <a:spcBef>
                <a:spcPts val="0"/>
              </a:spcBef>
              <a:spcAft>
                <a:spcPts val="0"/>
              </a:spcAft>
              <a:buClr>
                <a:schemeClr val="lt1"/>
              </a:buClr>
              <a:buSzPts val="2200"/>
              <a:buFont typeface="Arial" panose="020B0604020202020204" pitchFamily="34" charset="0"/>
              <a:buChar char="•"/>
            </a:pPr>
            <a:r>
              <a:rPr lang="en-GB" sz="2200" b="0" i="0" u="none" strike="noStrike" cap="none" dirty="0">
                <a:solidFill>
                  <a:schemeClr val="lt1"/>
                </a:solidFill>
                <a:latin typeface="Aeonik" panose="020B0503030300000000" pitchFamily="34" charset="0"/>
                <a:sym typeface="Arial"/>
              </a:rPr>
              <a:t>Institutional ego</a:t>
            </a:r>
          </a:p>
          <a:p>
            <a:pPr marL="342900" marR="469900" lvl="0" indent="-342900" rtl="0">
              <a:lnSpc>
                <a:spcPct val="112400"/>
              </a:lnSpc>
              <a:spcBef>
                <a:spcPts val="0"/>
              </a:spcBef>
              <a:spcAft>
                <a:spcPts val="0"/>
              </a:spcAft>
              <a:buClr>
                <a:schemeClr val="lt1"/>
              </a:buClr>
              <a:buSzPts val="2200"/>
              <a:buFont typeface="Arial" panose="020B0604020202020204" pitchFamily="34" charset="0"/>
              <a:buChar char="•"/>
            </a:pPr>
            <a:r>
              <a:rPr lang="en-GB" sz="2200" dirty="0">
                <a:solidFill>
                  <a:schemeClr val="lt1"/>
                </a:solidFill>
                <a:latin typeface="Aeonik" panose="020B0503030300000000" pitchFamily="34" charset="0"/>
              </a:rPr>
              <a:t>Reduction/over-simplification</a:t>
            </a:r>
          </a:p>
          <a:p>
            <a:pPr marL="342900" marR="469900" lvl="0" indent="-342900" rtl="0">
              <a:lnSpc>
                <a:spcPct val="112400"/>
              </a:lnSpc>
              <a:spcBef>
                <a:spcPts val="0"/>
              </a:spcBef>
              <a:spcAft>
                <a:spcPts val="0"/>
              </a:spcAft>
              <a:buClr>
                <a:schemeClr val="lt1"/>
              </a:buClr>
              <a:buSzPts val="2200"/>
              <a:buFont typeface="Arial" panose="020B0604020202020204" pitchFamily="34" charset="0"/>
              <a:buChar char="•"/>
            </a:pPr>
            <a:r>
              <a:rPr lang="en-GB" sz="2200" b="0" i="0" u="none" strike="noStrike" cap="none" dirty="0">
                <a:solidFill>
                  <a:schemeClr val="lt1"/>
                </a:solidFill>
                <a:latin typeface="Aeonik" panose="020B0503030300000000" pitchFamily="34" charset="0"/>
                <a:sym typeface="Arial"/>
              </a:rPr>
              <a:t>Generalisation</a:t>
            </a:r>
          </a:p>
          <a:p>
            <a:pPr marL="342900" marR="469900" lvl="0" indent="-342900" rtl="0">
              <a:lnSpc>
                <a:spcPct val="112400"/>
              </a:lnSpc>
              <a:spcBef>
                <a:spcPts val="0"/>
              </a:spcBef>
              <a:spcAft>
                <a:spcPts val="0"/>
              </a:spcAft>
              <a:buClr>
                <a:schemeClr val="lt1"/>
              </a:buClr>
              <a:buSzPts val="2200"/>
              <a:buFont typeface="Arial" panose="020B0604020202020204" pitchFamily="34" charset="0"/>
              <a:buChar char="•"/>
            </a:pPr>
            <a:r>
              <a:rPr lang="en-GB" sz="2200" dirty="0">
                <a:solidFill>
                  <a:schemeClr val="lt1"/>
                </a:solidFill>
                <a:latin typeface="Aeonik" panose="020B0503030300000000" pitchFamily="34" charset="0"/>
              </a:rPr>
              <a:t>Abstraction</a:t>
            </a:r>
          </a:p>
          <a:p>
            <a:pPr marL="342900" marR="469900" lvl="0" indent="-342900" rtl="0">
              <a:lnSpc>
                <a:spcPct val="112400"/>
              </a:lnSpc>
              <a:spcBef>
                <a:spcPts val="0"/>
              </a:spcBef>
              <a:spcAft>
                <a:spcPts val="0"/>
              </a:spcAft>
              <a:buClr>
                <a:schemeClr val="lt1"/>
              </a:buClr>
              <a:buSzPts val="2200"/>
              <a:buFont typeface="Arial" panose="020B0604020202020204" pitchFamily="34" charset="0"/>
              <a:buChar char="•"/>
            </a:pPr>
            <a:endParaRPr lang="en-GB" sz="2200" dirty="0">
              <a:solidFill>
                <a:schemeClr val="lt1"/>
              </a:solidFill>
              <a:latin typeface="Aeonik" panose="020B0503030300000000" pitchFamily="34" charset="0"/>
            </a:endParaRPr>
          </a:p>
          <a:p>
            <a:pPr marR="469900" lvl="0" rtl="0">
              <a:lnSpc>
                <a:spcPct val="112400"/>
              </a:lnSpc>
              <a:spcBef>
                <a:spcPts val="0"/>
              </a:spcBef>
              <a:spcAft>
                <a:spcPts val="0"/>
              </a:spcAft>
              <a:buClr>
                <a:schemeClr val="lt1"/>
              </a:buClr>
              <a:buSzPts val="2200"/>
            </a:pPr>
            <a:r>
              <a:rPr lang="en-GB" sz="2200" dirty="0">
                <a:solidFill>
                  <a:schemeClr val="lt1"/>
                </a:solidFill>
                <a:latin typeface="Aeonik" panose="020B0503030300000000" pitchFamily="34" charset="0"/>
              </a:rPr>
              <a:t>How do we keep track of and measure these risks?</a:t>
            </a:r>
          </a:p>
          <a:p>
            <a:pPr marL="342900" marR="469900" lvl="0" indent="-342900" rtl="0">
              <a:lnSpc>
                <a:spcPct val="112400"/>
              </a:lnSpc>
              <a:spcBef>
                <a:spcPts val="0"/>
              </a:spcBef>
              <a:spcAft>
                <a:spcPts val="0"/>
              </a:spcAft>
              <a:buClr>
                <a:schemeClr val="lt1"/>
              </a:buClr>
              <a:buSzPts val="2200"/>
              <a:buFont typeface="Arial" panose="020B0604020202020204" pitchFamily="34" charset="0"/>
              <a:buChar char="•"/>
            </a:pPr>
            <a:endParaRPr sz="2200" b="0" i="0" u="none" strike="noStrike" cap="none" dirty="0">
              <a:solidFill>
                <a:schemeClr val="lt1"/>
              </a:solidFill>
              <a:latin typeface="Aeonik" panose="020B0503030300000000" pitchFamily="34" charset="0"/>
              <a:sym typeface="Arial"/>
            </a:endParaRPr>
          </a:p>
        </p:txBody>
      </p:sp>
      <p:pic>
        <p:nvPicPr>
          <p:cNvPr id="2" name="Google Shape;226;p16" descr="A letter f with a blue circle&#10;&#10;Description automatically generated">
            <a:extLst>
              <a:ext uri="{FF2B5EF4-FFF2-40B4-BE49-F238E27FC236}">
                <a16:creationId xmlns:a16="http://schemas.microsoft.com/office/drawing/2014/main" id="{CAD75FFD-C4C3-2201-8CC5-5E354FC0657A}"/>
              </a:ext>
            </a:extLst>
          </p:cNvPr>
          <p:cNvPicPr preferRelativeResize="0"/>
          <p:nvPr/>
        </p:nvPicPr>
        <p:blipFill rotWithShape="1">
          <a:blip r:embed="rId3">
            <a:alphaModFix/>
          </a:blip>
          <a:srcRect/>
          <a:stretch/>
        </p:blipFill>
        <p:spPr>
          <a:xfrm>
            <a:off x="10358448" y="4442867"/>
            <a:ext cx="1436725" cy="1436725"/>
          </a:xfrm>
          <a:prstGeom prst="rect">
            <a:avLst/>
          </a:prstGeom>
          <a:noFill/>
          <a:ln>
            <a:noFill/>
          </a:ln>
        </p:spPr>
      </p:pic>
    </p:spTree>
    <p:extLst>
      <p:ext uri="{BB962C8B-B14F-4D97-AF65-F5344CB8AC3E}">
        <p14:creationId xmlns:p14="http://schemas.microsoft.com/office/powerpoint/2010/main" val="394311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slid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1A85B43B77784C8993D4D142D608C8" ma:contentTypeVersion="14" ma:contentTypeDescription="Create a new document." ma:contentTypeScope="" ma:versionID="cb6194ea7b1bf3ff34d75511ea47c9e8">
  <xsd:schema xmlns:xsd="http://www.w3.org/2001/XMLSchema" xmlns:xs="http://www.w3.org/2001/XMLSchema" xmlns:p="http://schemas.microsoft.com/office/2006/metadata/properties" xmlns:ns2="df86eeea-bef2-4b17-b002-d8050a5a9679" xmlns:ns3="759f7310-77a3-4ea1-bd93-a40bcd95609e" targetNamespace="http://schemas.microsoft.com/office/2006/metadata/properties" ma:root="true" ma:fieldsID="d5db9e30fd961b2dd49210639a5942ac" ns2:_="" ns3:_="">
    <xsd:import namespace="df86eeea-bef2-4b17-b002-d8050a5a9679"/>
    <xsd:import namespace="759f7310-77a3-4ea1-bd93-a40bcd95609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86eeea-bef2-4b17-b002-d8050a5a96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8091c5e-fd6c-4f90-b145-c90fc100fc3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9f7310-77a3-4ea1-bd93-a40bcd9560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2edfc8c-14d6-4204-8af6-373205c60a13}" ma:internalName="TaxCatchAll" ma:showField="CatchAllData" ma:web="759f7310-77a3-4ea1-bd93-a40bcd9560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f86eeea-bef2-4b17-b002-d8050a5a9679">
      <Terms xmlns="http://schemas.microsoft.com/office/infopath/2007/PartnerControls"/>
    </lcf76f155ced4ddcb4097134ff3c332f>
    <TaxCatchAll xmlns="759f7310-77a3-4ea1-bd93-a40bcd95609e" xsi:nil="true"/>
  </documentManagement>
</p:properties>
</file>

<file path=customXml/itemProps1.xml><?xml version="1.0" encoding="utf-8"?>
<ds:datastoreItem xmlns:ds="http://schemas.openxmlformats.org/officeDocument/2006/customXml" ds:itemID="{CCE84127-5463-46B2-AFC9-E6A8AC5708C1}"/>
</file>

<file path=customXml/itemProps2.xml><?xml version="1.0" encoding="utf-8"?>
<ds:datastoreItem xmlns:ds="http://schemas.openxmlformats.org/officeDocument/2006/customXml" ds:itemID="{C8D6F663-3BD9-4737-B140-289FB1184E25}"/>
</file>

<file path=customXml/itemProps3.xml><?xml version="1.0" encoding="utf-8"?>
<ds:datastoreItem xmlns:ds="http://schemas.openxmlformats.org/officeDocument/2006/customXml" ds:itemID="{3B459E1E-FA00-4A5C-976D-92752D1E1479}"/>
</file>

<file path=docProps/app.xml><?xml version="1.0" encoding="utf-8"?>
<Properties xmlns="http://schemas.openxmlformats.org/officeDocument/2006/extended-properties" xmlns:vt="http://schemas.openxmlformats.org/officeDocument/2006/docPropsVTypes">
  <TotalTime>101971</TotalTime>
  <Words>780</Words>
  <Application>Microsoft Office PowerPoint</Application>
  <PresentationFormat>Widescreen</PresentationFormat>
  <Paragraphs>92</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Montserrat SemiBold</vt:lpstr>
      <vt:lpstr>Aeonik</vt:lpstr>
      <vt:lpstr>Montserrat Medium</vt:lpstr>
      <vt:lpstr>Montserrat</vt:lpstr>
      <vt:lpstr>Arial</vt:lpstr>
      <vt:lpstr>Blank slide</vt:lpstr>
      <vt:lpstr>PowerPoint Presentation</vt:lpstr>
      <vt:lpstr>A balance between influence and control?</vt:lpstr>
      <vt:lpstr>PowerPoint Presentation</vt:lpstr>
      <vt:lpstr>Who are we?</vt:lpstr>
      <vt:lpstr>Vision and Mission</vt:lpstr>
      <vt:lpstr>Our Practices</vt:lpstr>
      <vt:lpstr>PowerPoint Presentation</vt:lpstr>
      <vt:lpstr>Why create another intermediary?</vt:lpstr>
      <vt:lpstr>What are the risks?</vt:lpstr>
      <vt:lpstr>Where do we need to be bold?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Sara Alfaraj</dc:creator>
  <cp:lastModifiedBy>Francesca Sanderson</cp:lastModifiedBy>
  <cp:revision>14</cp:revision>
  <dcterms:created xsi:type="dcterms:W3CDTF">2024-05-31T09:44:52Z</dcterms:created>
  <dcterms:modified xsi:type="dcterms:W3CDTF">2025-10-24T16:31:10Z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0x010100D01A85B43B77784C8993D4D142D608C8</vt:lpwstr>
  </property>
</Properties>
</file>